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4.xml" ContentType="application/vnd.openxmlformats-officedocument.drawingml.chart+xml"/>
  <Override PartName="/ppt/notesSlides/notesSlide4.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handoutMasterIdLst>
    <p:handoutMasterId r:id="rId27"/>
  </p:handoutMasterIdLst>
  <p:sldIdLst>
    <p:sldId id="307" r:id="rId2"/>
    <p:sldId id="279" r:id="rId3"/>
    <p:sldId id="259" r:id="rId4"/>
    <p:sldId id="291" r:id="rId5"/>
    <p:sldId id="260" r:id="rId6"/>
    <p:sldId id="311" r:id="rId7"/>
    <p:sldId id="292" r:id="rId8"/>
    <p:sldId id="263" r:id="rId9"/>
    <p:sldId id="264" r:id="rId10"/>
    <p:sldId id="265" r:id="rId11"/>
    <p:sldId id="321" r:id="rId12"/>
    <p:sldId id="324" r:id="rId13"/>
    <p:sldId id="312" r:id="rId14"/>
    <p:sldId id="318" r:id="rId15"/>
    <p:sldId id="313" r:id="rId16"/>
    <p:sldId id="297" r:id="rId17"/>
    <p:sldId id="298" r:id="rId18"/>
    <p:sldId id="322" r:id="rId19"/>
    <p:sldId id="300" r:id="rId20"/>
    <p:sldId id="316" r:id="rId21"/>
    <p:sldId id="319" r:id="rId22"/>
    <p:sldId id="285" r:id="rId23"/>
    <p:sldId id="325" r:id="rId24"/>
    <p:sldId id="289" r:id="rId25"/>
  </p:sldIdLst>
  <p:sldSz cx="9144000" cy="7132638"/>
  <p:notesSz cx="9296400" cy="7010400"/>
  <p:defaultTextStyle>
    <a:defPPr>
      <a:defRPr lang="en-GB"/>
    </a:defPPr>
    <a:lvl1pPr algn="l" rtl="0" fontAlgn="base">
      <a:spcBef>
        <a:spcPct val="0"/>
      </a:spcBef>
      <a:spcAft>
        <a:spcPct val="0"/>
      </a:spcAft>
      <a:defRPr sz="1500" kern="1200">
        <a:solidFill>
          <a:schemeClr val="tx1"/>
        </a:solidFill>
        <a:latin typeface="Calibri" pitchFamily="34" charset="0"/>
        <a:ea typeface="+mn-ea"/>
        <a:cs typeface="Arial" charset="0"/>
      </a:defRPr>
    </a:lvl1pPr>
    <a:lvl2pPr marL="457200" algn="l" rtl="0" fontAlgn="base">
      <a:spcBef>
        <a:spcPct val="0"/>
      </a:spcBef>
      <a:spcAft>
        <a:spcPct val="0"/>
      </a:spcAft>
      <a:defRPr sz="1500" kern="1200">
        <a:solidFill>
          <a:schemeClr val="tx1"/>
        </a:solidFill>
        <a:latin typeface="Calibri" pitchFamily="34" charset="0"/>
        <a:ea typeface="+mn-ea"/>
        <a:cs typeface="Arial" charset="0"/>
      </a:defRPr>
    </a:lvl2pPr>
    <a:lvl3pPr marL="914400" algn="l" rtl="0" fontAlgn="base">
      <a:spcBef>
        <a:spcPct val="0"/>
      </a:spcBef>
      <a:spcAft>
        <a:spcPct val="0"/>
      </a:spcAft>
      <a:defRPr sz="1500" kern="1200">
        <a:solidFill>
          <a:schemeClr val="tx1"/>
        </a:solidFill>
        <a:latin typeface="Calibri" pitchFamily="34" charset="0"/>
        <a:ea typeface="+mn-ea"/>
        <a:cs typeface="Arial" charset="0"/>
      </a:defRPr>
    </a:lvl3pPr>
    <a:lvl4pPr marL="1371600" algn="l" rtl="0" fontAlgn="base">
      <a:spcBef>
        <a:spcPct val="0"/>
      </a:spcBef>
      <a:spcAft>
        <a:spcPct val="0"/>
      </a:spcAft>
      <a:defRPr sz="1500" kern="1200">
        <a:solidFill>
          <a:schemeClr val="tx1"/>
        </a:solidFill>
        <a:latin typeface="Calibri" pitchFamily="34" charset="0"/>
        <a:ea typeface="+mn-ea"/>
        <a:cs typeface="Arial" charset="0"/>
      </a:defRPr>
    </a:lvl4pPr>
    <a:lvl5pPr marL="1828800" algn="l" rtl="0" fontAlgn="base">
      <a:spcBef>
        <a:spcPct val="0"/>
      </a:spcBef>
      <a:spcAft>
        <a:spcPct val="0"/>
      </a:spcAft>
      <a:defRPr sz="1500" kern="1200">
        <a:solidFill>
          <a:schemeClr val="tx1"/>
        </a:solidFill>
        <a:latin typeface="Calibri" pitchFamily="34" charset="0"/>
        <a:ea typeface="+mn-ea"/>
        <a:cs typeface="Arial" charset="0"/>
      </a:defRPr>
    </a:lvl5pPr>
    <a:lvl6pPr marL="2286000" algn="l" defTabSz="914400" rtl="0" eaLnBrk="1" latinLnBrk="0" hangingPunct="1">
      <a:defRPr sz="1500" kern="1200">
        <a:solidFill>
          <a:schemeClr val="tx1"/>
        </a:solidFill>
        <a:latin typeface="Calibri" pitchFamily="34" charset="0"/>
        <a:ea typeface="+mn-ea"/>
        <a:cs typeface="Arial" charset="0"/>
      </a:defRPr>
    </a:lvl6pPr>
    <a:lvl7pPr marL="2743200" algn="l" defTabSz="914400" rtl="0" eaLnBrk="1" latinLnBrk="0" hangingPunct="1">
      <a:defRPr sz="1500" kern="1200">
        <a:solidFill>
          <a:schemeClr val="tx1"/>
        </a:solidFill>
        <a:latin typeface="Calibri" pitchFamily="34" charset="0"/>
        <a:ea typeface="+mn-ea"/>
        <a:cs typeface="Arial" charset="0"/>
      </a:defRPr>
    </a:lvl7pPr>
    <a:lvl8pPr marL="3200400" algn="l" defTabSz="914400" rtl="0" eaLnBrk="1" latinLnBrk="0" hangingPunct="1">
      <a:defRPr sz="1500" kern="1200">
        <a:solidFill>
          <a:schemeClr val="tx1"/>
        </a:solidFill>
        <a:latin typeface="Calibri" pitchFamily="34" charset="0"/>
        <a:ea typeface="+mn-ea"/>
        <a:cs typeface="Arial" charset="0"/>
      </a:defRPr>
    </a:lvl8pPr>
    <a:lvl9pPr marL="3657600" algn="l" defTabSz="914400" rtl="0" eaLnBrk="1" latinLnBrk="0" hangingPunct="1">
      <a:defRPr sz="15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FFCC"/>
    <a:srgbClr val="66FFCC"/>
    <a:srgbClr val="00FF99"/>
    <a:srgbClr val="99FFCC"/>
    <a:srgbClr val="CCFFCC"/>
    <a:srgbClr val="CCFF99"/>
    <a:srgbClr val="99FF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760" autoAdjust="0"/>
    <p:restoredTop sz="94660"/>
  </p:normalViewPr>
  <p:slideViewPr>
    <p:cSldViewPr>
      <p:cViewPr varScale="1">
        <p:scale>
          <a:sx n="77" d="100"/>
          <a:sy n="77" d="100"/>
        </p:scale>
        <p:origin x="965" y="43"/>
      </p:cViewPr>
      <p:guideLst>
        <p:guide orient="horz" pos="2247"/>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13651990684305E-2"/>
          <c:y val="4.1666623067465415E-2"/>
          <c:w val="0.9064171122994652"/>
          <c:h val="0.86458333333333359"/>
        </c:manualLayout>
      </c:layout>
      <c:barChart>
        <c:barDir val="col"/>
        <c:grouping val="clustered"/>
        <c:varyColors val="0"/>
        <c:dLbls>
          <c:showLegendKey val="0"/>
          <c:showVal val="0"/>
          <c:showCatName val="0"/>
          <c:showSerName val="0"/>
          <c:showPercent val="0"/>
          <c:showBubbleSize val="0"/>
        </c:dLbls>
        <c:gapWidth val="150"/>
        <c:axId val="60364672"/>
        <c:axId val="60366208"/>
      </c:barChart>
      <c:catAx>
        <c:axId val="60364672"/>
        <c:scaling>
          <c:orientation val="minMax"/>
        </c:scaling>
        <c:delete val="0"/>
        <c:axPos val="b"/>
        <c:numFmt formatCode="General" sourceLinked="1"/>
        <c:majorTickMark val="out"/>
        <c:minorTickMark val="none"/>
        <c:tickLblPos val="nextTo"/>
        <c:spPr>
          <a:ln w="6536">
            <a:solidFill>
              <a:srgbClr val="000000"/>
            </a:solidFill>
            <a:prstDash val="solid"/>
          </a:ln>
        </c:spPr>
        <c:txPr>
          <a:bodyPr rot="0" vert="horz"/>
          <a:lstStyle/>
          <a:p>
            <a:pPr>
              <a:defRPr sz="1235" b="1" i="0" u="none" strike="noStrike" baseline="0">
                <a:solidFill>
                  <a:srgbClr val="000000"/>
                </a:solidFill>
                <a:latin typeface="Calibri"/>
                <a:ea typeface="Calibri"/>
                <a:cs typeface="Calibri"/>
              </a:defRPr>
            </a:pPr>
            <a:endParaRPr lang="en-US"/>
          </a:p>
        </c:txPr>
        <c:crossAx val="60366208"/>
        <c:crossesAt val="50"/>
        <c:auto val="1"/>
        <c:lblAlgn val="ctr"/>
        <c:lblOffset val="100"/>
        <c:tickLblSkip val="1"/>
        <c:tickMarkSkip val="1"/>
        <c:noMultiLvlLbl val="0"/>
      </c:catAx>
      <c:valAx>
        <c:axId val="60366208"/>
        <c:scaling>
          <c:orientation val="minMax"/>
          <c:max val="150"/>
          <c:min val="50"/>
        </c:scaling>
        <c:delete val="0"/>
        <c:axPos val="l"/>
        <c:majorGridlines>
          <c:spPr>
            <a:ln w="6536">
              <a:solidFill>
                <a:srgbClr val="FFFFFF"/>
              </a:solidFill>
              <a:prstDash val="solid"/>
            </a:ln>
          </c:spPr>
        </c:majorGridlines>
        <c:numFmt formatCode="General" sourceLinked="1"/>
        <c:majorTickMark val="out"/>
        <c:minorTickMark val="none"/>
        <c:tickLblPos val="nextTo"/>
        <c:spPr>
          <a:ln w="6536">
            <a:solidFill>
              <a:srgbClr val="000000"/>
            </a:solidFill>
            <a:prstDash val="solid"/>
          </a:ln>
        </c:spPr>
        <c:txPr>
          <a:bodyPr rot="0" vert="horz"/>
          <a:lstStyle/>
          <a:p>
            <a:pPr>
              <a:defRPr sz="1285" b="1" i="0" u="none" strike="noStrike" baseline="0">
                <a:solidFill>
                  <a:srgbClr val="000000"/>
                </a:solidFill>
                <a:latin typeface="Arial"/>
                <a:ea typeface="Arial"/>
                <a:cs typeface="Arial"/>
              </a:defRPr>
            </a:pPr>
            <a:endParaRPr lang="en-US"/>
          </a:p>
        </c:txPr>
        <c:crossAx val="60364672"/>
        <c:crosses val="autoZero"/>
        <c:crossBetween val="between"/>
        <c:majorUnit val="20"/>
        <c:minorUnit val="1"/>
      </c:valAx>
      <c:spPr>
        <a:noFill/>
        <a:ln w="25398">
          <a:noFill/>
        </a:ln>
      </c:spPr>
    </c:plotArea>
    <c:plotVisOnly val="1"/>
    <c:dispBlanksAs val="gap"/>
    <c:showDLblsOverMax val="0"/>
  </c:chart>
  <c:spPr>
    <a:solidFill>
      <a:srgbClr val="FFFFFF"/>
    </a:solidFill>
    <a:ln>
      <a:noFill/>
    </a:ln>
  </c:spPr>
  <c:txPr>
    <a:bodyPr/>
    <a:lstStyle/>
    <a:p>
      <a:pPr>
        <a:defRPr sz="164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5713651990684305E-2"/>
          <c:y val="4.1666623067465415E-2"/>
          <c:w val="0.9064171122994652"/>
          <c:h val="0.86458333333333359"/>
        </c:manualLayout>
      </c:layout>
      <c:barChart>
        <c:barDir val="col"/>
        <c:grouping val="clustered"/>
        <c:varyColors val="0"/>
        <c:ser>
          <c:idx val="0"/>
          <c:order val="0"/>
          <c:spPr>
            <a:solidFill>
              <a:srgbClr val="FF0000"/>
            </a:solidFill>
            <a:ln w="52292">
              <a:noFill/>
            </a:ln>
          </c:spPr>
          <c:invertIfNegative val="0"/>
          <c:dLbls>
            <c:numFmt formatCode="General" sourceLinked="0"/>
            <c:spPr>
              <a:noFill/>
              <a:ln w="52292">
                <a:noFill/>
              </a:ln>
            </c:spPr>
            <c:txPr>
              <a:bodyPr/>
              <a:lstStyle/>
              <a:p>
                <a:pPr>
                  <a:defRPr sz="1285"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Sheet1!$A$1:$J$1</c:f>
              <c:numCache>
                <c:formatCode>General</c:formatCode>
                <c:ptCount val="10"/>
                <c:pt idx="0">
                  <c:v>2009</c:v>
                </c:pt>
                <c:pt idx="1">
                  <c:v>2010</c:v>
                </c:pt>
                <c:pt idx="2">
                  <c:v>2011</c:v>
                </c:pt>
                <c:pt idx="3">
                  <c:v>2012</c:v>
                </c:pt>
                <c:pt idx="4">
                  <c:v>2013</c:v>
                </c:pt>
                <c:pt idx="5">
                  <c:v>2014</c:v>
                </c:pt>
                <c:pt idx="6">
                  <c:v>2015</c:v>
                </c:pt>
                <c:pt idx="7">
                  <c:v>2016</c:v>
                </c:pt>
                <c:pt idx="8">
                  <c:v>2017</c:v>
                </c:pt>
                <c:pt idx="9">
                  <c:v>2018</c:v>
                </c:pt>
              </c:numCache>
            </c:numRef>
          </c:cat>
          <c:val>
            <c:numRef>
              <c:f>Sheet1!$A$2:$J$2</c:f>
              <c:numCache>
                <c:formatCode>General</c:formatCode>
                <c:ptCount val="10"/>
                <c:pt idx="0">
                  <c:v>136</c:v>
                </c:pt>
                <c:pt idx="1">
                  <c:v>138</c:v>
                </c:pt>
                <c:pt idx="2">
                  <c:v>143</c:v>
                </c:pt>
                <c:pt idx="3">
                  <c:v>143</c:v>
                </c:pt>
                <c:pt idx="4">
                  <c:v>146</c:v>
                </c:pt>
                <c:pt idx="5">
                  <c:v>144</c:v>
                </c:pt>
                <c:pt idx="6">
                  <c:v>142</c:v>
                </c:pt>
                <c:pt idx="7">
                  <c:v>145</c:v>
                </c:pt>
                <c:pt idx="8">
                  <c:v>145</c:v>
                </c:pt>
                <c:pt idx="9">
                  <c:v>88</c:v>
                </c:pt>
              </c:numCache>
            </c:numRef>
          </c:val>
          <c:extLst>
            <c:ext xmlns:c16="http://schemas.microsoft.com/office/drawing/2014/chart" uri="{C3380CC4-5D6E-409C-BE32-E72D297353CC}">
              <c16:uniqueId val="{00000000-E9F8-4787-91E4-00C2057572CD}"/>
            </c:ext>
          </c:extLst>
        </c:ser>
        <c:dLbls>
          <c:showLegendKey val="0"/>
          <c:showVal val="0"/>
          <c:showCatName val="0"/>
          <c:showSerName val="0"/>
          <c:showPercent val="0"/>
          <c:showBubbleSize val="0"/>
        </c:dLbls>
        <c:gapWidth val="150"/>
        <c:axId val="204774400"/>
        <c:axId val="204788480"/>
      </c:barChart>
      <c:catAx>
        <c:axId val="204774400"/>
        <c:scaling>
          <c:orientation val="minMax"/>
        </c:scaling>
        <c:delete val="0"/>
        <c:axPos val="b"/>
        <c:numFmt formatCode="General" sourceLinked="1"/>
        <c:majorTickMark val="out"/>
        <c:minorTickMark val="none"/>
        <c:tickLblPos val="nextTo"/>
        <c:spPr>
          <a:ln w="6536">
            <a:solidFill>
              <a:srgbClr val="000000"/>
            </a:solidFill>
            <a:prstDash val="solid"/>
          </a:ln>
        </c:spPr>
        <c:txPr>
          <a:bodyPr rot="0" vert="horz"/>
          <a:lstStyle/>
          <a:p>
            <a:pPr>
              <a:defRPr sz="1235" b="1" i="0" u="none" strike="noStrike" baseline="0">
                <a:solidFill>
                  <a:srgbClr val="000000"/>
                </a:solidFill>
                <a:latin typeface="Calibri"/>
                <a:ea typeface="Calibri"/>
                <a:cs typeface="Calibri"/>
              </a:defRPr>
            </a:pPr>
            <a:endParaRPr lang="en-US"/>
          </a:p>
        </c:txPr>
        <c:crossAx val="204788480"/>
        <c:crossesAt val="50"/>
        <c:auto val="1"/>
        <c:lblAlgn val="ctr"/>
        <c:lblOffset val="100"/>
        <c:tickLblSkip val="1"/>
        <c:tickMarkSkip val="1"/>
        <c:noMultiLvlLbl val="0"/>
      </c:catAx>
      <c:valAx>
        <c:axId val="204788480"/>
        <c:scaling>
          <c:orientation val="minMax"/>
          <c:max val="150"/>
          <c:min val="50"/>
        </c:scaling>
        <c:delete val="0"/>
        <c:axPos val="l"/>
        <c:majorGridlines>
          <c:spPr>
            <a:ln w="6536">
              <a:solidFill>
                <a:srgbClr val="FFFFFF"/>
              </a:solidFill>
              <a:prstDash val="solid"/>
            </a:ln>
          </c:spPr>
        </c:majorGridlines>
        <c:numFmt formatCode="General" sourceLinked="1"/>
        <c:majorTickMark val="out"/>
        <c:minorTickMark val="none"/>
        <c:tickLblPos val="nextTo"/>
        <c:spPr>
          <a:ln w="6536">
            <a:solidFill>
              <a:srgbClr val="000000"/>
            </a:solidFill>
            <a:prstDash val="solid"/>
          </a:ln>
        </c:spPr>
        <c:txPr>
          <a:bodyPr rot="0" vert="horz"/>
          <a:lstStyle/>
          <a:p>
            <a:pPr>
              <a:defRPr sz="1285" b="1" i="0" u="none" strike="noStrike" baseline="0">
                <a:solidFill>
                  <a:srgbClr val="000000"/>
                </a:solidFill>
                <a:latin typeface="Arial"/>
                <a:ea typeface="Arial"/>
                <a:cs typeface="Arial"/>
              </a:defRPr>
            </a:pPr>
            <a:endParaRPr lang="en-US"/>
          </a:p>
        </c:txPr>
        <c:crossAx val="204774400"/>
        <c:crosses val="autoZero"/>
        <c:crossBetween val="between"/>
        <c:majorUnit val="20"/>
        <c:minorUnit val="1"/>
      </c:valAx>
      <c:spPr>
        <a:noFill/>
        <a:ln w="25398">
          <a:noFill/>
        </a:ln>
      </c:spPr>
    </c:plotArea>
    <c:plotVisOnly val="1"/>
    <c:dispBlanksAs val="gap"/>
    <c:showDLblsOverMax val="0"/>
  </c:chart>
  <c:spPr>
    <a:solidFill>
      <a:srgbClr val="FFFFFF"/>
    </a:solidFill>
    <a:ln>
      <a:noFill/>
    </a:ln>
  </c:spPr>
  <c:txPr>
    <a:bodyPr/>
    <a:lstStyle/>
    <a:p>
      <a:pPr>
        <a:defRPr sz="1645"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47398993158643E-2"/>
          <c:y val="1.720031652463028E-2"/>
          <c:w val="0.91653323867303471"/>
          <c:h val="0.88277255084987227"/>
        </c:manualLayout>
      </c:layout>
      <c:barChart>
        <c:barDir val="col"/>
        <c:grouping val="clustered"/>
        <c:varyColors val="0"/>
        <c:ser>
          <c:idx val="0"/>
          <c:order val="0"/>
          <c:spPr>
            <a:solidFill>
              <a:srgbClr val="FF0000"/>
            </a:solidFill>
            <a:ln w="24866">
              <a:noFill/>
            </a:ln>
          </c:spPr>
          <c:invertIfNegative val="0"/>
          <c:dLbls>
            <c:spPr>
              <a:noFill/>
              <a:ln w="24866">
                <a:noFill/>
              </a:ln>
            </c:spPr>
            <c:txPr>
              <a:bodyPr/>
              <a:lstStyle/>
              <a:p>
                <a:pPr>
                  <a:defRPr sz="979"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JAN. 16</c:v>
                </c:pt>
                <c:pt idx="1">
                  <c:v>FEB.</c:v>
                </c:pt>
                <c:pt idx="2">
                  <c:v>MAR.</c:v>
                </c:pt>
                <c:pt idx="3">
                  <c:v>APRIL</c:v>
                </c:pt>
                <c:pt idx="4">
                  <c:v>MAY</c:v>
                </c:pt>
                <c:pt idx="5">
                  <c:v>JUNE</c:v>
                </c:pt>
                <c:pt idx="6">
                  <c:v>JULY</c:v>
                </c:pt>
                <c:pt idx="7">
                  <c:v>AUG.</c:v>
                </c:pt>
                <c:pt idx="8">
                  <c:v>SEPT.</c:v>
                </c:pt>
                <c:pt idx="9">
                  <c:v>OCT.</c:v>
                </c:pt>
                <c:pt idx="10">
                  <c:v>NOV.</c:v>
                </c:pt>
                <c:pt idx="11">
                  <c:v>DEC.</c:v>
                </c:pt>
                <c:pt idx="12">
                  <c:v>JAN. 17</c:v>
                </c:pt>
                <c:pt idx="13">
                  <c:v>FEB.</c:v>
                </c:pt>
                <c:pt idx="14">
                  <c:v>MAR.</c:v>
                </c:pt>
                <c:pt idx="15">
                  <c:v>APRIL</c:v>
                </c:pt>
                <c:pt idx="16">
                  <c:v>MAY</c:v>
                </c:pt>
                <c:pt idx="17">
                  <c:v>JUNE</c:v>
                </c:pt>
                <c:pt idx="18">
                  <c:v>JULY</c:v>
                </c:pt>
                <c:pt idx="19">
                  <c:v>AUG.</c:v>
                </c:pt>
                <c:pt idx="20">
                  <c:v>SEPT.</c:v>
                </c:pt>
                <c:pt idx="21">
                  <c:v>OCT.</c:v>
                </c:pt>
                <c:pt idx="22">
                  <c:v>NOV.</c:v>
                </c:pt>
                <c:pt idx="23">
                  <c:v>DEC.</c:v>
                </c:pt>
                <c:pt idx="24">
                  <c:v>JAN. 18</c:v>
                </c:pt>
                <c:pt idx="25">
                  <c:v>FEB.</c:v>
                </c:pt>
                <c:pt idx="26">
                  <c:v>MAR.</c:v>
                </c:pt>
                <c:pt idx="27">
                  <c:v>APRIL</c:v>
                </c:pt>
              </c:strCache>
            </c:strRef>
          </c:cat>
          <c:val>
            <c:numRef>
              <c:f>Sheet1!$B$2:$AC$2</c:f>
              <c:numCache>
                <c:formatCode>General</c:formatCode>
                <c:ptCount val="28"/>
                <c:pt idx="0">
                  <c:v>-20</c:v>
                </c:pt>
                <c:pt idx="1">
                  <c:v>202</c:v>
                </c:pt>
                <c:pt idx="2">
                  <c:v>272</c:v>
                </c:pt>
                <c:pt idx="3">
                  <c:v>471</c:v>
                </c:pt>
                <c:pt idx="4">
                  <c:v>453</c:v>
                </c:pt>
                <c:pt idx="5">
                  <c:v>161</c:v>
                </c:pt>
                <c:pt idx="6">
                  <c:v>-73</c:v>
                </c:pt>
                <c:pt idx="7">
                  <c:v>-286</c:v>
                </c:pt>
                <c:pt idx="8">
                  <c:v>-344</c:v>
                </c:pt>
                <c:pt idx="9">
                  <c:v>-354</c:v>
                </c:pt>
                <c:pt idx="10">
                  <c:v>-262</c:v>
                </c:pt>
                <c:pt idx="11">
                  <c:v>-123</c:v>
                </c:pt>
                <c:pt idx="12">
                  <c:v>125</c:v>
                </c:pt>
                <c:pt idx="13">
                  <c:v>342</c:v>
                </c:pt>
                <c:pt idx="14">
                  <c:v>541</c:v>
                </c:pt>
                <c:pt idx="15">
                  <c:v>632</c:v>
                </c:pt>
                <c:pt idx="16">
                  <c:v>650</c:v>
                </c:pt>
                <c:pt idx="17">
                  <c:v>422</c:v>
                </c:pt>
                <c:pt idx="18">
                  <c:v>185</c:v>
                </c:pt>
                <c:pt idx="19">
                  <c:v>-1</c:v>
                </c:pt>
                <c:pt idx="20">
                  <c:v>-143</c:v>
                </c:pt>
                <c:pt idx="21">
                  <c:v>-142</c:v>
                </c:pt>
                <c:pt idx="22">
                  <c:v>-77</c:v>
                </c:pt>
                <c:pt idx="23">
                  <c:v>-278</c:v>
                </c:pt>
                <c:pt idx="24">
                  <c:v>-21</c:v>
                </c:pt>
                <c:pt idx="25">
                  <c:v>317</c:v>
                </c:pt>
                <c:pt idx="26">
                  <c:v>326</c:v>
                </c:pt>
                <c:pt idx="27">
                  <c:v>330</c:v>
                </c:pt>
              </c:numCache>
            </c:numRef>
          </c:val>
          <c:extLst>
            <c:ext xmlns:c16="http://schemas.microsoft.com/office/drawing/2014/chart" uri="{C3380CC4-5D6E-409C-BE32-E72D297353CC}">
              <c16:uniqueId val="{00000000-938C-4934-8112-D22ECD0F6EB2}"/>
            </c:ext>
          </c:extLst>
        </c:ser>
        <c:dLbls>
          <c:showLegendKey val="0"/>
          <c:showVal val="0"/>
          <c:showCatName val="0"/>
          <c:showSerName val="0"/>
          <c:showPercent val="0"/>
          <c:showBubbleSize val="0"/>
        </c:dLbls>
        <c:gapWidth val="150"/>
        <c:axId val="37501952"/>
        <c:axId val="37507840"/>
      </c:barChart>
      <c:catAx>
        <c:axId val="37501952"/>
        <c:scaling>
          <c:orientation val="minMax"/>
        </c:scaling>
        <c:delete val="0"/>
        <c:axPos val="b"/>
        <c:numFmt formatCode="General" sourceLinked="1"/>
        <c:majorTickMark val="out"/>
        <c:minorTickMark val="none"/>
        <c:tickLblPos val="low"/>
        <c:spPr>
          <a:ln w="3108">
            <a:solidFill>
              <a:srgbClr val="000000"/>
            </a:solidFill>
            <a:prstDash val="solid"/>
          </a:ln>
        </c:spPr>
        <c:txPr>
          <a:bodyPr rot="-3900000" vert="horz"/>
          <a:lstStyle/>
          <a:p>
            <a:pPr>
              <a:defRPr sz="783" b="1" i="0" u="none" strike="noStrike" baseline="0">
                <a:solidFill>
                  <a:srgbClr val="000000"/>
                </a:solidFill>
                <a:latin typeface="Arial"/>
                <a:ea typeface="Arial"/>
                <a:cs typeface="Arial"/>
              </a:defRPr>
            </a:pPr>
            <a:endParaRPr lang="en-US"/>
          </a:p>
        </c:txPr>
        <c:crossAx val="37507840"/>
        <c:crosses val="autoZero"/>
        <c:auto val="0"/>
        <c:lblAlgn val="ctr"/>
        <c:lblOffset val="0"/>
        <c:tickLblSkip val="1"/>
        <c:tickMarkSkip val="1"/>
        <c:noMultiLvlLbl val="0"/>
      </c:catAx>
      <c:valAx>
        <c:axId val="37507840"/>
        <c:scaling>
          <c:orientation val="minMax"/>
          <c:max val="900"/>
          <c:min val="-400"/>
        </c:scaling>
        <c:delete val="0"/>
        <c:axPos val="l"/>
        <c:numFmt formatCode="0" sourceLinked="0"/>
        <c:majorTickMark val="out"/>
        <c:minorTickMark val="none"/>
        <c:tickLblPos val="nextTo"/>
        <c:spPr>
          <a:ln w="3108">
            <a:solidFill>
              <a:srgbClr val="000000"/>
            </a:solidFill>
            <a:prstDash val="solid"/>
          </a:ln>
        </c:spPr>
        <c:txPr>
          <a:bodyPr rot="0" vert="horz"/>
          <a:lstStyle/>
          <a:p>
            <a:pPr>
              <a:defRPr sz="979" b="0" i="0" u="none" strike="noStrike" baseline="0">
                <a:solidFill>
                  <a:srgbClr val="000000"/>
                </a:solidFill>
                <a:latin typeface="Calibri"/>
                <a:ea typeface="Calibri"/>
                <a:cs typeface="Calibri"/>
              </a:defRPr>
            </a:pPr>
            <a:endParaRPr lang="en-US"/>
          </a:p>
        </c:txPr>
        <c:crossAx val="37501952"/>
        <c:crosses val="autoZero"/>
        <c:crossBetween val="between"/>
        <c:majorUnit val="100"/>
      </c:valAx>
      <c:spPr>
        <a:noFill/>
        <a:ln w="25400">
          <a:noFill/>
        </a:ln>
      </c:spPr>
    </c:plotArea>
    <c:plotVisOnly val="1"/>
    <c:dispBlanksAs val="gap"/>
    <c:showDLblsOverMax val="0"/>
  </c:chart>
  <c:spPr>
    <a:noFill/>
    <a:ln>
      <a:noFill/>
    </a:ln>
  </c:spPr>
  <c:txPr>
    <a:bodyPr/>
    <a:lstStyle/>
    <a:p>
      <a:pPr>
        <a:defRPr sz="1811" b="1" i="0" u="none" strike="noStrike" baseline="0">
          <a:solidFill>
            <a:srgbClr val="000000"/>
          </a:solidFill>
          <a:latin typeface="Tahoma"/>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261753494282084E-2"/>
          <c:y val="2.3012552301255231E-2"/>
          <c:w val="0.91232528589580686"/>
          <c:h val="0.86610878661087864"/>
        </c:manualLayout>
      </c:layout>
      <c:barChart>
        <c:barDir val="col"/>
        <c:grouping val="stacked"/>
        <c:varyColors val="0"/>
        <c:ser>
          <c:idx val="2"/>
          <c:order val="0"/>
          <c:tx>
            <c:strRef>
              <c:f>Sheet1!$A$2</c:f>
              <c:strCache>
                <c:ptCount val="1"/>
                <c:pt idx="0">
                  <c:v>Closed Missions</c:v>
                </c:pt>
              </c:strCache>
            </c:strRef>
          </c:tx>
          <c:spPr>
            <a:solidFill>
              <a:srgbClr val="99CCFF"/>
            </a:solidFill>
            <a:ln w="12278">
              <a:solidFill>
                <a:srgbClr val="000000"/>
              </a:solidFill>
              <a:prstDash val="solid"/>
            </a:ln>
          </c:spPr>
          <c:invertIfNegative val="0"/>
          <c:cat>
            <c:numRef>
              <c:f>Sheet1!$B$1:$AC$1</c:f>
              <c:numCache>
                <c:formatCode>mmm\-yy</c:formatCode>
                <c:ptCount val="28"/>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numCache>
            </c:numRef>
          </c:cat>
          <c:val>
            <c:numRef>
              <c:f>Sheet1!$B$2:$AC$2</c:f>
              <c:numCache>
                <c:formatCode>General</c:formatCode>
                <c:ptCount val="28"/>
                <c:pt idx="0">
                  <c:v>220</c:v>
                </c:pt>
                <c:pt idx="1">
                  <c:v>222</c:v>
                </c:pt>
                <c:pt idx="2">
                  <c:v>215</c:v>
                </c:pt>
                <c:pt idx="3">
                  <c:v>212</c:v>
                </c:pt>
                <c:pt idx="4">
                  <c:v>210</c:v>
                </c:pt>
                <c:pt idx="5">
                  <c:v>205</c:v>
                </c:pt>
                <c:pt idx="6">
                  <c:v>202</c:v>
                </c:pt>
                <c:pt idx="7">
                  <c:v>205</c:v>
                </c:pt>
                <c:pt idx="8">
                  <c:v>198</c:v>
                </c:pt>
                <c:pt idx="9">
                  <c:v>214</c:v>
                </c:pt>
                <c:pt idx="10">
                  <c:v>212</c:v>
                </c:pt>
                <c:pt idx="11">
                  <c:v>211</c:v>
                </c:pt>
                <c:pt idx="12">
                  <c:v>172</c:v>
                </c:pt>
                <c:pt idx="13">
                  <c:v>168</c:v>
                </c:pt>
                <c:pt idx="14">
                  <c:v>168</c:v>
                </c:pt>
                <c:pt idx="15">
                  <c:v>160</c:v>
                </c:pt>
                <c:pt idx="16">
                  <c:v>155</c:v>
                </c:pt>
                <c:pt idx="17">
                  <c:v>148</c:v>
                </c:pt>
                <c:pt idx="18">
                  <c:v>147</c:v>
                </c:pt>
                <c:pt idx="19">
                  <c:v>150</c:v>
                </c:pt>
                <c:pt idx="20">
                  <c:v>174</c:v>
                </c:pt>
                <c:pt idx="21">
                  <c:v>174</c:v>
                </c:pt>
                <c:pt idx="22">
                  <c:v>175</c:v>
                </c:pt>
                <c:pt idx="23">
                  <c:v>177</c:v>
                </c:pt>
                <c:pt idx="24">
                  <c:v>174</c:v>
                </c:pt>
                <c:pt idx="25">
                  <c:v>174</c:v>
                </c:pt>
                <c:pt idx="26">
                  <c:v>164</c:v>
                </c:pt>
                <c:pt idx="27">
                  <c:v>159</c:v>
                </c:pt>
              </c:numCache>
            </c:numRef>
          </c:val>
          <c:extLst>
            <c:ext xmlns:c16="http://schemas.microsoft.com/office/drawing/2014/chart" uri="{C3380CC4-5D6E-409C-BE32-E72D297353CC}">
              <c16:uniqueId val="{00000000-AB19-4510-AEA0-EA08A603F3E8}"/>
            </c:ext>
          </c:extLst>
        </c:ser>
        <c:ser>
          <c:idx val="1"/>
          <c:order val="1"/>
          <c:tx>
            <c:strRef>
              <c:f>Sheet1!$A$3</c:f>
              <c:strCache>
                <c:ptCount val="1"/>
                <c:pt idx="0">
                  <c:v>PK Reserve Fund</c:v>
                </c:pt>
              </c:strCache>
            </c:strRef>
          </c:tx>
          <c:spPr>
            <a:solidFill>
              <a:srgbClr val="008000"/>
            </a:solidFill>
            <a:ln w="12278">
              <a:solidFill>
                <a:srgbClr val="000000"/>
              </a:solidFill>
              <a:prstDash val="solid"/>
            </a:ln>
          </c:spPr>
          <c:invertIfNegative val="0"/>
          <c:cat>
            <c:numRef>
              <c:f>Sheet1!$B$1:$AC$1</c:f>
              <c:numCache>
                <c:formatCode>mmm\-yy</c:formatCode>
                <c:ptCount val="28"/>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numCache>
            </c:numRef>
          </c:cat>
          <c:val>
            <c:numRef>
              <c:f>Sheet1!$B$3:$AC$3</c:f>
              <c:numCache>
                <c:formatCode>General</c:formatCode>
                <c:ptCount val="28"/>
                <c:pt idx="0">
                  <c:v>139</c:v>
                </c:pt>
                <c:pt idx="1">
                  <c:v>139</c:v>
                </c:pt>
                <c:pt idx="2">
                  <c:v>139</c:v>
                </c:pt>
                <c:pt idx="3">
                  <c:v>139</c:v>
                </c:pt>
                <c:pt idx="4">
                  <c:v>139</c:v>
                </c:pt>
                <c:pt idx="5">
                  <c:v>139</c:v>
                </c:pt>
                <c:pt idx="6">
                  <c:v>139</c:v>
                </c:pt>
                <c:pt idx="7">
                  <c:v>139</c:v>
                </c:pt>
                <c:pt idx="8">
                  <c:v>139</c:v>
                </c:pt>
                <c:pt idx="9">
                  <c:v>139</c:v>
                </c:pt>
                <c:pt idx="10">
                  <c:v>139</c:v>
                </c:pt>
                <c:pt idx="11">
                  <c:v>138</c:v>
                </c:pt>
                <c:pt idx="12">
                  <c:v>139</c:v>
                </c:pt>
                <c:pt idx="13">
                  <c:v>139</c:v>
                </c:pt>
                <c:pt idx="14">
                  <c:v>139</c:v>
                </c:pt>
                <c:pt idx="15">
                  <c:v>139</c:v>
                </c:pt>
                <c:pt idx="16">
                  <c:v>139</c:v>
                </c:pt>
                <c:pt idx="17">
                  <c:v>139</c:v>
                </c:pt>
                <c:pt idx="18">
                  <c:v>138</c:v>
                </c:pt>
                <c:pt idx="19">
                  <c:v>138</c:v>
                </c:pt>
                <c:pt idx="20">
                  <c:v>138</c:v>
                </c:pt>
                <c:pt idx="21">
                  <c:v>138</c:v>
                </c:pt>
                <c:pt idx="22">
                  <c:v>138</c:v>
                </c:pt>
                <c:pt idx="23">
                  <c:v>138</c:v>
                </c:pt>
                <c:pt idx="24">
                  <c:v>139</c:v>
                </c:pt>
                <c:pt idx="25">
                  <c:v>139</c:v>
                </c:pt>
                <c:pt idx="26">
                  <c:v>139</c:v>
                </c:pt>
                <c:pt idx="27">
                  <c:v>139</c:v>
                </c:pt>
              </c:numCache>
            </c:numRef>
          </c:val>
          <c:extLst>
            <c:ext xmlns:c16="http://schemas.microsoft.com/office/drawing/2014/chart" uri="{C3380CC4-5D6E-409C-BE32-E72D297353CC}">
              <c16:uniqueId val="{00000001-AB19-4510-AEA0-EA08A603F3E8}"/>
            </c:ext>
          </c:extLst>
        </c:ser>
        <c:ser>
          <c:idx val="3"/>
          <c:order val="2"/>
          <c:tx>
            <c:strRef>
              <c:f>Sheet1!$A$4</c:f>
              <c:strCache>
                <c:ptCount val="1"/>
                <c:pt idx="0">
                  <c:v>Active Missions</c:v>
                </c:pt>
              </c:strCache>
            </c:strRef>
          </c:tx>
          <c:spPr>
            <a:solidFill>
              <a:srgbClr val="777777"/>
            </a:solidFill>
            <a:ln w="12278">
              <a:solidFill>
                <a:srgbClr val="000000"/>
              </a:solidFill>
              <a:prstDash val="solid"/>
            </a:ln>
          </c:spPr>
          <c:invertIfNegative val="0"/>
          <c:cat>
            <c:numRef>
              <c:f>Sheet1!$B$1:$AC$1</c:f>
              <c:numCache>
                <c:formatCode>mmm\-yy</c:formatCode>
                <c:ptCount val="28"/>
                <c:pt idx="0">
                  <c:v>42370</c:v>
                </c:pt>
                <c:pt idx="1">
                  <c:v>42401</c:v>
                </c:pt>
                <c:pt idx="2">
                  <c:v>42430</c:v>
                </c:pt>
                <c:pt idx="3">
                  <c:v>42461</c:v>
                </c:pt>
                <c:pt idx="4">
                  <c:v>42491</c:v>
                </c:pt>
                <c:pt idx="5">
                  <c:v>42522</c:v>
                </c:pt>
                <c:pt idx="6">
                  <c:v>42552</c:v>
                </c:pt>
                <c:pt idx="7">
                  <c:v>42583</c:v>
                </c:pt>
                <c:pt idx="8">
                  <c:v>42614</c:v>
                </c:pt>
                <c:pt idx="9">
                  <c:v>42644</c:v>
                </c:pt>
                <c:pt idx="10">
                  <c:v>42675</c:v>
                </c:pt>
                <c:pt idx="11">
                  <c:v>42705</c:v>
                </c:pt>
                <c:pt idx="12">
                  <c:v>42736</c:v>
                </c:pt>
                <c:pt idx="13">
                  <c:v>42767</c:v>
                </c:pt>
                <c:pt idx="14">
                  <c:v>42795</c:v>
                </c:pt>
                <c:pt idx="15">
                  <c:v>42826</c:v>
                </c:pt>
                <c:pt idx="16">
                  <c:v>42856</c:v>
                </c:pt>
                <c:pt idx="17">
                  <c:v>42887</c:v>
                </c:pt>
                <c:pt idx="18">
                  <c:v>42917</c:v>
                </c:pt>
                <c:pt idx="19">
                  <c:v>42948</c:v>
                </c:pt>
                <c:pt idx="20">
                  <c:v>42979</c:v>
                </c:pt>
                <c:pt idx="21">
                  <c:v>43009</c:v>
                </c:pt>
                <c:pt idx="22">
                  <c:v>43040</c:v>
                </c:pt>
                <c:pt idx="23">
                  <c:v>43070</c:v>
                </c:pt>
                <c:pt idx="24">
                  <c:v>43101</c:v>
                </c:pt>
                <c:pt idx="25">
                  <c:v>43132</c:v>
                </c:pt>
                <c:pt idx="26">
                  <c:v>43160</c:v>
                </c:pt>
                <c:pt idx="27">
                  <c:v>43191</c:v>
                </c:pt>
              </c:numCache>
            </c:numRef>
          </c:cat>
          <c:val>
            <c:numRef>
              <c:f>Sheet1!$B$4:$AC$4</c:f>
              <c:numCache>
                <c:formatCode>General</c:formatCode>
                <c:ptCount val="28"/>
                <c:pt idx="0">
                  <c:v>2406</c:v>
                </c:pt>
                <c:pt idx="1">
                  <c:v>3014</c:v>
                </c:pt>
                <c:pt idx="2">
                  <c:v>2443</c:v>
                </c:pt>
                <c:pt idx="3">
                  <c:v>2359</c:v>
                </c:pt>
                <c:pt idx="4">
                  <c:v>2296</c:v>
                </c:pt>
                <c:pt idx="5">
                  <c:v>1819</c:v>
                </c:pt>
                <c:pt idx="6">
                  <c:v>1589</c:v>
                </c:pt>
                <c:pt idx="7">
                  <c:v>2303</c:v>
                </c:pt>
                <c:pt idx="8">
                  <c:v>4697</c:v>
                </c:pt>
                <c:pt idx="9">
                  <c:v>4618</c:v>
                </c:pt>
                <c:pt idx="10">
                  <c:v>4406</c:v>
                </c:pt>
                <c:pt idx="11">
                  <c:v>3779</c:v>
                </c:pt>
                <c:pt idx="12">
                  <c:v>3786</c:v>
                </c:pt>
                <c:pt idx="13">
                  <c:v>3542</c:v>
                </c:pt>
                <c:pt idx="14">
                  <c:v>2885</c:v>
                </c:pt>
                <c:pt idx="15">
                  <c:v>2729</c:v>
                </c:pt>
                <c:pt idx="16">
                  <c:v>2519</c:v>
                </c:pt>
                <c:pt idx="17">
                  <c:v>1753</c:v>
                </c:pt>
                <c:pt idx="18">
                  <c:v>1510</c:v>
                </c:pt>
                <c:pt idx="19">
                  <c:v>2128</c:v>
                </c:pt>
                <c:pt idx="20">
                  <c:v>3092</c:v>
                </c:pt>
                <c:pt idx="21">
                  <c:v>2913</c:v>
                </c:pt>
                <c:pt idx="22">
                  <c:v>3037</c:v>
                </c:pt>
                <c:pt idx="23">
                  <c:v>2661</c:v>
                </c:pt>
                <c:pt idx="24">
                  <c:v>2391</c:v>
                </c:pt>
                <c:pt idx="25">
                  <c:v>2230</c:v>
                </c:pt>
                <c:pt idx="26">
                  <c:v>1962</c:v>
                </c:pt>
                <c:pt idx="27">
                  <c:v>1871</c:v>
                </c:pt>
              </c:numCache>
            </c:numRef>
          </c:val>
          <c:extLst>
            <c:ext xmlns:c16="http://schemas.microsoft.com/office/drawing/2014/chart" uri="{C3380CC4-5D6E-409C-BE32-E72D297353CC}">
              <c16:uniqueId val="{00000002-AB19-4510-AEA0-EA08A603F3E8}"/>
            </c:ext>
          </c:extLst>
        </c:ser>
        <c:dLbls>
          <c:showLegendKey val="0"/>
          <c:showVal val="0"/>
          <c:showCatName val="0"/>
          <c:showSerName val="0"/>
          <c:showPercent val="0"/>
          <c:showBubbleSize val="0"/>
        </c:dLbls>
        <c:gapWidth val="150"/>
        <c:overlap val="100"/>
        <c:axId val="238183168"/>
        <c:axId val="238195072"/>
      </c:barChart>
      <c:catAx>
        <c:axId val="238183168"/>
        <c:scaling>
          <c:orientation val="minMax"/>
        </c:scaling>
        <c:delete val="0"/>
        <c:axPos val="b"/>
        <c:numFmt formatCode="mmm\-yy" sourceLinked="1"/>
        <c:majorTickMark val="out"/>
        <c:minorTickMark val="none"/>
        <c:tickLblPos val="nextTo"/>
        <c:spPr>
          <a:ln w="3070">
            <a:solidFill>
              <a:srgbClr val="000000"/>
            </a:solidFill>
            <a:prstDash val="solid"/>
          </a:ln>
        </c:spPr>
        <c:txPr>
          <a:bodyPr rot="-3600000" vert="horz"/>
          <a:lstStyle/>
          <a:p>
            <a:pPr>
              <a:defRPr sz="773" b="1" i="0" u="none" strike="noStrike" baseline="0">
                <a:solidFill>
                  <a:srgbClr val="000000"/>
                </a:solidFill>
                <a:latin typeface="Calibri"/>
                <a:ea typeface="Calibri"/>
                <a:cs typeface="Calibri"/>
              </a:defRPr>
            </a:pPr>
            <a:endParaRPr lang="en-US"/>
          </a:p>
        </c:txPr>
        <c:crossAx val="238195072"/>
        <c:crosses val="autoZero"/>
        <c:auto val="0"/>
        <c:lblAlgn val="ctr"/>
        <c:lblOffset val="100"/>
        <c:tickLblSkip val="1"/>
        <c:tickMarkSkip val="1"/>
        <c:noMultiLvlLbl val="0"/>
      </c:catAx>
      <c:valAx>
        <c:axId val="238195072"/>
        <c:scaling>
          <c:orientation val="minMax"/>
          <c:max val="5000"/>
          <c:min val="0"/>
        </c:scaling>
        <c:delete val="0"/>
        <c:axPos val="l"/>
        <c:majorGridlines>
          <c:spPr>
            <a:ln w="12278">
              <a:solidFill>
                <a:srgbClr val="FFFFFF"/>
              </a:solidFill>
              <a:prstDash val="solid"/>
            </a:ln>
          </c:spPr>
        </c:majorGridlines>
        <c:numFmt formatCode="0" sourceLinked="0"/>
        <c:majorTickMark val="out"/>
        <c:minorTickMark val="none"/>
        <c:tickLblPos val="nextTo"/>
        <c:spPr>
          <a:ln w="3070">
            <a:solidFill>
              <a:srgbClr val="000000"/>
            </a:solidFill>
            <a:prstDash val="solid"/>
          </a:ln>
        </c:spPr>
        <c:txPr>
          <a:bodyPr rot="0" vert="horz"/>
          <a:lstStyle/>
          <a:p>
            <a:pPr>
              <a:defRPr sz="773" b="0" i="0" u="none" strike="noStrike" baseline="0">
                <a:solidFill>
                  <a:srgbClr val="000000"/>
                </a:solidFill>
                <a:latin typeface="Calibri"/>
                <a:ea typeface="Calibri"/>
                <a:cs typeface="Calibri"/>
              </a:defRPr>
            </a:pPr>
            <a:endParaRPr lang="en-US"/>
          </a:p>
        </c:txPr>
        <c:crossAx val="238183168"/>
        <c:crosses val="autoZero"/>
        <c:crossBetween val="between"/>
        <c:majorUnit val="1000"/>
      </c:valAx>
    </c:plotArea>
    <c:legend>
      <c:legendPos val="r"/>
      <c:layout>
        <c:manualLayout>
          <c:xMode val="edge"/>
          <c:yMode val="edge"/>
          <c:x val="0.85728501792107037"/>
          <c:y val="1.5685739771198863E-3"/>
          <c:w val="0.14271498207892963"/>
          <c:h val="0.15522650794300355"/>
        </c:manualLayout>
      </c:layout>
      <c:overlay val="0"/>
      <c:spPr>
        <a:solidFill>
          <a:srgbClr val="FFFFFF"/>
        </a:solidFill>
        <a:ln w="3070">
          <a:solidFill>
            <a:srgbClr val="000000"/>
          </a:solidFill>
          <a:prstDash val="solid"/>
        </a:ln>
      </c:spPr>
      <c:txPr>
        <a:bodyPr/>
        <a:lstStyle/>
        <a:p>
          <a:pPr>
            <a:defRPr sz="1044" b="0" i="0" u="none" strike="noStrike" baseline="0">
              <a:solidFill>
                <a:srgbClr val="000000"/>
              </a:solidFill>
              <a:latin typeface="Calibri"/>
              <a:ea typeface="Calibri"/>
              <a:cs typeface="Calibri"/>
            </a:defRPr>
          </a:pPr>
          <a:endParaRPr lang="en-US"/>
        </a:p>
      </c:txPr>
    </c:legend>
    <c:plotVisOnly val="1"/>
    <c:dispBlanksAs val="gap"/>
    <c:showDLblsOverMax val="0"/>
  </c:chart>
  <c:spPr>
    <a:noFill/>
    <a:ln>
      <a:noFill/>
    </a:ln>
  </c:spPr>
  <c:txPr>
    <a:bodyPr/>
    <a:lstStyle/>
    <a:p>
      <a:pPr>
        <a:defRPr sz="1716" b="1" i="0" u="none" strike="noStrike" baseline="0">
          <a:solidFill>
            <a:srgbClr val="000000"/>
          </a:solidFill>
          <a:latin typeface="Tahoma"/>
          <a:ea typeface="Tahoma"/>
          <a:cs typeface="Tahoma"/>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102436910756197E-2"/>
          <c:y val="8.3999910776025546E-2"/>
          <c:w val="0.88800000000000001"/>
          <c:h val="0.77200000000000024"/>
        </c:manualLayout>
      </c:layout>
      <c:barChart>
        <c:barDir val="col"/>
        <c:grouping val="clustered"/>
        <c:varyColors val="0"/>
        <c:ser>
          <c:idx val="0"/>
          <c:order val="0"/>
          <c:spPr>
            <a:solidFill>
              <a:srgbClr val="99CC00"/>
            </a:solidFill>
            <a:ln w="47044">
              <a:noFill/>
            </a:ln>
          </c:spPr>
          <c:invertIfNegative val="0"/>
          <c:dLbls>
            <c:dLbl>
              <c:idx val="7"/>
              <c:numFmt formatCode="General" sourceLinked="0"/>
              <c:spPr>
                <a:noFill/>
                <a:ln w="47044">
                  <a:noFill/>
                </a:ln>
              </c:spPr>
              <c:txPr>
                <a:bodyPr/>
                <a:lstStyle/>
                <a:p>
                  <a:pPr>
                    <a:defRPr sz="1576"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extLst>
                <c:ext xmlns:c16="http://schemas.microsoft.com/office/drawing/2014/chart" uri="{C3380CC4-5D6E-409C-BE32-E72D297353CC}">
                  <c16:uniqueId val="{00000000-B843-47B7-909A-71236C53CB63}"/>
                </c:ext>
              </c:extLst>
            </c:dLbl>
            <c:numFmt formatCode="General" sourceLinked="0"/>
            <c:spPr>
              <a:noFill/>
              <a:ln w="47044">
                <a:noFill/>
              </a:ln>
            </c:spPr>
            <c:txPr>
              <a:bodyPr/>
              <a:lstStyle/>
              <a:p>
                <a:pPr>
                  <a:defRPr sz="148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Sheet1!$A$1:$I$1</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Sheet1!$A$2:$I$2</c:f>
              <c:numCache>
                <c:formatCode>General</c:formatCode>
                <c:ptCount val="9"/>
                <c:pt idx="0">
                  <c:v>37</c:v>
                </c:pt>
                <c:pt idx="1">
                  <c:v>27</c:v>
                </c:pt>
                <c:pt idx="2">
                  <c:v>27</c:v>
                </c:pt>
                <c:pt idx="3">
                  <c:v>36</c:v>
                </c:pt>
                <c:pt idx="4">
                  <c:v>54</c:v>
                </c:pt>
                <c:pt idx="5">
                  <c:v>40</c:v>
                </c:pt>
                <c:pt idx="6">
                  <c:v>65</c:v>
                </c:pt>
                <c:pt idx="7">
                  <c:v>40</c:v>
                </c:pt>
                <c:pt idx="8">
                  <c:v>47</c:v>
                </c:pt>
              </c:numCache>
            </c:numRef>
          </c:val>
          <c:extLst>
            <c:ext xmlns:c16="http://schemas.microsoft.com/office/drawing/2014/chart" uri="{C3380CC4-5D6E-409C-BE32-E72D297353CC}">
              <c16:uniqueId val="{00000001-B843-47B7-909A-71236C53CB63}"/>
            </c:ext>
          </c:extLst>
        </c:ser>
        <c:dLbls>
          <c:showLegendKey val="0"/>
          <c:showVal val="1"/>
          <c:showCatName val="0"/>
          <c:showSerName val="0"/>
          <c:showPercent val="0"/>
          <c:showBubbleSize val="0"/>
        </c:dLbls>
        <c:gapWidth val="150"/>
        <c:axId val="38840192"/>
        <c:axId val="38841728"/>
      </c:barChart>
      <c:catAx>
        <c:axId val="38840192"/>
        <c:scaling>
          <c:orientation val="minMax"/>
        </c:scaling>
        <c:delete val="0"/>
        <c:axPos val="b"/>
        <c:numFmt formatCode="General" sourceLinked="1"/>
        <c:majorTickMark val="out"/>
        <c:minorTickMark val="none"/>
        <c:tickLblPos val="nextTo"/>
        <c:txPr>
          <a:bodyPr rot="0" vert="horz"/>
          <a:lstStyle/>
          <a:p>
            <a:pPr>
              <a:defRPr sz="1300" baseline="0">
                <a:latin typeface="Calibri" panose="020F0502020204030204" pitchFamily="34" charset="0"/>
              </a:defRPr>
            </a:pPr>
            <a:endParaRPr lang="en-US"/>
          </a:p>
        </c:txPr>
        <c:crossAx val="38841728"/>
        <c:crosses val="autoZero"/>
        <c:auto val="1"/>
        <c:lblAlgn val="ctr"/>
        <c:lblOffset val="100"/>
        <c:tickLblSkip val="1"/>
        <c:tickMarkSkip val="1"/>
        <c:noMultiLvlLbl val="0"/>
      </c:catAx>
      <c:valAx>
        <c:axId val="38841728"/>
        <c:scaling>
          <c:orientation val="minMax"/>
        </c:scaling>
        <c:delete val="0"/>
        <c:axPos val="l"/>
        <c:majorGridlines>
          <c:spPr>
            <a:ln w="5881">
              <a:solidFill>
                <a:srgbClr val="FFFFFF"/>
              </a:solidFill>
              <a:prstDash val="solid"/>
            </a:ln>
          </c:spPr>
        </c:majorGridlines>
        <c:numFmt formatCode="General" sourceLinked="1"/>
        <c:majorTickMark val="out"/>
        <c:minorTickMark val="none"/>
        <c:tickLblPos val="nextTo"/>
        <c:spPr>
          <a:ln w="5881">
            <a:solidFill>
              <a:srgbClr val="000000"/>
            </a:solidFill>
            <a:prstDash val="solid"/>
          </a:ln>
        </c:spPr>
        <c:txPr>
          <a:bodyPr rot="0" vert="horz"/>
          <a:lstStyle/>
          <a:p>
            <a:pPr>
              <a:defRPr sz="1300" b="0" i="0" u="none" strike="noStrike" baseline="0">
                <a:solidFill>
                  <a:srgbClr val="000000"/>
                </a:solidFill>
                <a:latin typeface="Calibri"/>
                <a:ea typeface="Calibri"/>
                <a:cs typeface="Calibri"/>
              </a:defRPr>
            </a:pPr>
            <a:endParaRPr lang="en-US"/>
          </a:p>
        </c:txPr>
        <c:crossAx val="38840192"/>
        <c:crosses val="autoZero"/>
        <c:crossBetween val="between"/>
      </c:valAx>
      <c:spPr>
        <a:noFill/>
        <a:ln w="25411">
          <a:noFill/>
        </a:ln>
      </c:spPr>
    </c:plotArea>
    <c:plotVisOnly val="1"/>
    <c:dispBlanksAs val="gap"/>
    <c:showDLblsOverMax val="0"/>
  </c:chart>
  <c:spPr>
    <a:solidFill>
      <a:srgbClr val="FFFFFF"/>
    </a:solidFill>
    <a:ln>
      <a:noFill/>
    </a:ln>
  </c:spPr>
  <c:txPr>
    <a:bodyPr/>
    <a:lstStyle/>
    <a:p>
      <a:pPr>
        <a:defRPr sz="1576" b="0" i="0" u="none" strike="noStrike" baseline="0">
          <a:solidFill>
            <a:srgbClr val="000000"/>
          </a:solidFill>
          <a:latin typeface="Arial"/>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545094152626362E-2"/>
          <c:y val="1.9639934533551555E-2"/>
          <c:w val="0.93359762140733393"/>
          <c:h val="0.87561374795417346"/>
        </c:manualLayout>
      </c:layout>
      <c:barChart>
        <c:barDir val="col"/>
        <c:grouping val="clustered"/>
        <c:varyColors val="0"/>
        <c:ser>
          <c:idx val="0"/>
          <c:order val="0"/>
          <c:spPr>
            <a:solidFill>
              <a:srgbClr val="99CC00"/>
            </a:solidFill>
            <a:ln w="24084">
              <a:noFill/>
            </a:ln>
          </c:spPr>
          <c:invertIfNegative val="0"/>
          <c:dLbls>
            <c:dLbl>
              <c:idx val="3"/>
              <c:layout>
                <c:manualLayout>
                  <c:x val="-7.4621394907762881E-3"/>
                  <c:y val="1.082017150173890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3A-4FA5-8166-7460567988DD}"/>
                </c:ext>
              </c:extLst>
            </c:dLbl>
            <c:dLbl>
              <c:idx val="4"/>
              <c:layout>
                <c:manualLayout>
                  <c:x val="4.0226830646869736E-3"/>
                  <c:y val="1.121215944099688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3A-4FA5-8166-7460567988DD}"/>
                </c:ext>
              </c:extLst>
            </c:dLbl>
            <c:dLbl>
              <c:idx val="5"/>
              <c:layout>
                <c:manualLayout>
                  <c:x val="-1.3408590973917678E-3"/>
                  <c:y val="1.090536755125635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3A-4FA5-8166-7460567988DD}"/>
                </c:ext>
              </c:extLst>
            </c:dLbl>
            <c:dLbl>
              <c:idx val="6"/>
              <c:layout>
                <c:manualLayout>
                  <c:x val="2.2154584160265153E-3"/>
                  <c:y val="7.925256027346684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3A-4FA5-8166-7460567988DD}"/>
                </c:ext>
              </c:extLst>
            </c:dLbl>
            <c:dLbl>
              <c:idx val="7"/>
              <c:layout>
                <c:manualLayout>
                  <c:x val="8.1623736395760173E-4"/>
                  <c:y val="3.090249288942517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3A-4FA5-8166-7460567988DD}"/>
                </c:ext>
              </c:extLst>
            </c:dLbl>
            <c:spPr>
              <a:noFill/>
              <a:ln w="24084">
                <a:noFill/>
              </a:ln>
            </c:spPr>
            <c:txPr>
              <a:bodyPr/>
              <a:lstStyle/>
              <a:p>
                <a:pPr>
                  <a:defRPr sz="759"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Sheet1!$N$1:$AO$1</c:f>
              <c:strCache>
                <c:ptCount val="28"/>
                <c:pt idx="0">
                  <c:v>JAN. 16</c:v>
                </c:pt>
                <c:pt idx="1">
                  <c:v>FEB.</c:v>
                </c:pt>
                <c:pt idx="2">
                  <c:v>MAR.</c:v>
                </c:pt>
                <c:pt idx="3">
                  <c:v>APRIL</c:v>
                </c:pt>
                <c:pt idx="4">
                  <c:v>MAY</c:v>
                </c:pt>
                <c:pt idx="5">
                  <c:v>JUNE</c:v>
                </c:pt>
                <c:pt idx="6">
                  <c:v>JULY</c:v>
                </c:pt>
                <c:pt idx="7">
                  <c:v>AUG.</c:v>
                </c:pt>
                <c:pt idx="8">
                  <c:v>SEPT.</c:v>
                </c:pt>
                <c:pt idx="9">
                  <c:v>OCT.</c:v>
                </c:pt>
                <c:pt idx="10">
                  <c:v>NOV.</c:v>
                </c:pt>
                <c:pt idx="11">
                  <c:v>DEC.</c:v>
                </c:pt>
                <c:pt idx="12">
                  <c:v>JAN. 17</c:v>
                </c:pt>
                <c:pt idx="13">
                  <c:v>FEB.</c:v>
                </c:pt>
                <c:pt idx="14">
                  <c:v>MAR.</c:v>
                </c:pt>
                <c:pt idx="15">
                  <c:v>APRIL</c:v>
                </c:pt>
                <c:pt idx="16">
                  <c:v>MAY</c:v>
                </c:pt>
                <c:pt idx="17">
                  <c:v>JUNE</c:v>
                </c:pt>
                <c:pt idx="18">
                  <c:v>JULY</c:v>
                </c:pt>
                <c:pt idx="19">
                  <c:v>AUG.</c:v>
                </c:pt>
                <c:pt idx="20">
                  <c:v>SEPT.</c:v>
                </c:pt>
                <c:pt idx="21">
                  <c:v>OCT.</c:v>
                </c:pt>
                <c:pt idx="22">
                  <c:v>NOV.</c:v>
                </c:pt>
                <c:pt idx="23">
                  <c:v>DEC.</c:v>
                </c:pt>
                <c:pt idx="24">
                  <c:v>JAN.18</c:v>
                </c:pt>
                <c:pt idx="25">
                  <c:v>FEB.</c:v>
                </c:pt>
                <c:pt idx="26">
                  <c:v>MAR.</c:v>
                </c:pt>
                <c:pt idx="27">
                  <c:v>APRIL</c:v>
                </c:pt>
              </c:strCache>
            </c:strRef>
          </c:cat>
          <c:val>
            <c:numRef>
              <c:f>Sheet1!$N$2:$AO$2</c:f>
              <c:numCache>
                <c:formatCode>#,##0_);[Red]\(#,##0\)</c:formatCode>
                <c:ptCount val="28"/>
                <c:pt idx="0">
                  <c:v>175</c:v>
                </c:pt>
                <c:pt idx="1">
                  <c:v>165</c:v>
                </c:pt>
                <c:pt idx="2">
                  <c:v>169</c:v>
                </c:pt>
                <c:pt idx="3">
                  <c:v>167</c:v>
                </c:pt>
                <c:pt idx="4" formatCode="General">
                  <c:v>164</c:v>
                </c:pt>
                <c:pt idx="5" formatCode="General">
                  <c:v>153</c:v>
                </c:pt>
                <c:pt idx="6" formatCode="General">
                  <c:v>142</c:v>
                </c:pt>
                <c:pt idx="7" formatCode="General">
                  <c:v>134</c:v>
                </c:pt>
                <c:pt idx="8" formatCode="General">
                  <c:v>150</c:v>
                </c:pt>
                <c:pt idx="9">
                  <c:v>146</c:v>
                </c:pt>
                <c:pt idx="10">
                  <c:v>142</c:v>
                </c:pt>
                <c:pt idx="11">
                  <c:v>142</c:v>
                </c:pt>
                <c:pt idx="12">
                  <c:v>145</c:v>
                </c:pt>
                <c:pt idx="13">
                  <c:v>151</c:v>
                </c:pt>
                <c:pt idx="14">
                  <c:v>170</c:v>
                </c:pt>
                <c:pt idx="15">
                  <c:v>172</c:v>
                </c:pt>
                <c:pt idx="16">
                  <c:v>177</c:v>
                </c:pt>
                <c:pt idx="17">
                  <c:v>171</c:v>
                </c:pt>
                <c:pt idx="18">
                  <c:v>163</c:v>
                </c:pt>
                <c:pt idx="19">
                  <c:v>155</c:v>
                </c:pt>
                <c:pt idx="20">
                  <c:v>171</c:v>
                </c:pt>
                <c:pt idx="21">
                  <c:v>162</c:v>
                </c:pt>
                <c:pt idx="22">
                  <c:v>152</c:v>
                </c:pt>
                <c:pt idx="23">
                  <c:v>143</c:v>
                </c:pt>
                <c:pt idx="24">
                  <c:v>147</c:v>
                </c:pt>
                <c:pt idx="25">
                  <c:v>155</c:v>
                </c:pt>
                <c:pt idx="26">
                  <c:v>160</c:v>
                </c:pt>
                <c:pt idx="27">
                  <c:v>166</c:v>
                </c:pt>
              </c:numCache>
            </c:numRef>
          </c:val>
          <c:extLst>
            <c:ext xmlns:c16="http://schemas.microsoft.com/office/drawing/2014/chart" uri="{C3380CC4-5D6E-409C-BE32-E72D297353CC}">
              <c16:uniqueId val="{00000005-FC3A-4FA5-8166-7460567988DD}"/>
            </c:ext>
          </c:extLst>
        </c:ser>
        <c:dLbls>
          <c:showLegendKey val="0"/>
          <c:showVal val="0"/>
          <c:showCatName val="0"/>
          <c:showSerName val="0"/>
          <c:showPercent val="0"/>
          <c:showBubbleSize val="0"/>
        </c:dLbls>
        <c:gapWidth val="150"/>
        <c:axId val="39538048"/>
        <c:axId val="39539840"/>
      </c:barChart>
      <c:catAx>
        <c:axId val="39538048"/>
        <c:scaling>
          <c:orientation val="minMax"/>
        </c:scaling>
        <c:delete val="0"/>
        <c:axPos val="b"/>
        <c:numFmt formatCode="General" sourceLinked="1"/>
        <c:majorTickMark val="out"/>
        <c:minorTickMark val="none"/>
        <c:tickLblPos val="nextTo"/>
        <c:spPr>
          <a:ln w="3010">
            <a:solidFill>
              <a:srgbClr val="000000"/>
            </a:solidFill>
            <a:prstDash val="solid"/>
          </a:ln>
        </c:spPr>
        <c:txPr>
          <a:bodyPr rot="-3600000" vert="horz"/>
          <a:lstStyle/>
          <a:p>
            <a:pPr>
              <a:defRPr sz="759" b="1" i="0" u="none" strike="noStrike" baseline="0">
                <a:solidFill>
                  <a:srgbClr val="000000"/>
                </a:solidFill>
                <a:latin typeface="Calibri"/>
                <a:ea typeface="Calibri"/>
                <a:cs typeface="Calibri"/>
              </a:defRPr>
            </a:pPr>
            <a:endParaRPr lang="en-US"/>
          </a:p>
        </c:txPr>
        <c:crossAx val="39539840"/>
        <c:crosses val="autoZero"/>
        <c:auto val="0"/>
        <c:lblAlgn val="ctr"/>
        <c:lblOffset val="100"/>
        <c:tickLblSkip val="1"/>
        <c:tickMarkSkip val="1"/>
        <c:noMultiLvlLbl val="0"/>
      </c:catAx>
      <c:valAx>
        <c:axId val="39539840"/>
        <c:scaling>
          <c:orientation val="minMax"/>
          <c:max val="240"/>
          <c:min val="0"/>
        </c:scaling>
        <c:delete val="0"/>
        <c:axPos val="l"/>
        <c:majorGridlines>
          <c:spPr>
            <a:ln w="12042">
              <a:solidFill>
                <a:srgbClr val="FFFFFF"/>
              </a:solidFill>
              <a:prstDash val="solid"/>
            </a:ln>
          </c:spPr>
        </c:majorGridlines>
        <c:numFmt formatCode="0" sourceLinked="0"/>
        <c:majorTickMark val="out"/>
        <c:minorTickMark val="none"/>
        <c:tickLblPos val="nextTo"/>
        <c:spPr>
          <a:ln w="3010">
            <a:solidFill>
              <a:srgbClr val="000000"/>
            </a:solidFill>
            <a:prstDash val="solid"/>
          </a:ln>
        </c:spPr>
        <c:txPr>
          <a:bodyPr rot="0" vert="horz"/>
          <a:lstStyle/>
          <a:p>
            <a:pPr>
              <a:defRPr sz="759" b="0" i="0" u="none" strike="noStrike" baseline="0">
                <a:solidFill>
                  <a:srgbClr val="000000"/>
                </a:solidFill>
                <a:latin typeface="Calibri"/>
                <a:ea typeface="Calibri"/>
                <a:cs typeface="Calibri"/>
              </a:defRPr>
            </a:pPr>
            <a:endParaRPr lang="en-US"/>
          </a:p>
        </c:txPr>
        <c:crossAx val="39538048"/>
        <c:crosses val="autoZero"/>
        <c:crossBetween val="between"/>
        <c:majorUnit val="20"/>
      </c:valAx>
      <c:spPr>
        <a:noFill/>
        <a:ln w="24084">
          <a:noFill/>
        </a:ln>
      </c:spPr>
    </c:plotArea>
    <c:plotVisOnly val="1"/>
    <c:dispBlanksAs val="gap"/>
    <c:showDLblsOverMax val="0"/>
  </c:chart>
  <c:spPr>
    <a:noFill/>
    <a:ln>
      <a:noFill/>
    </a:ln>
  </c:spPr>
  <c:txPr>
    <a:bodyPr/>
    <a:lstStyle/>
    <a:p>
      <a:pPr>
        <a:defRPr sz="1707" b="1" i="0" u="none" strike="noStrike" baseline="0">
          <a:solidFill>
            <a:srgbClr val="000000"/>
          </a:solidFill>
          <a:latin typeface="Tahoma"/>
          <a:ea typeface="Tahoma"/>
          <a:cs typeface="Tahoma"/>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0"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3795" name="Rectangle 3"/>
          <p:cNvSpPr>
            <a:spLocks noGrp="1" noChangeArrowheads="1"/>
          </p:cNvSpPr>
          <p:nvPr>
            <p:ph type="dt" sz="quarter" idx="1"/>
          </p:nvPr>
        </p:nvSpPr>
        <p:spPr bwMode="auto">
          <a:xfrm>
            <a:off x="5265764"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algn="r" defTabSz="912234" eaLnBrk="0" hangingPunct="0">
              <a:defRPr sz="1200">
                <a:latin typeface="Arial" charset="0"/>
              </a:defRPr>
            </a:lvl1pPr>
          </a:lstStyle>
          <a:p>
            <a:pPr>
              <a:defRPr/>
            </a:pPr>
            <a:fld id="{350DBAAA-CCC6-40ED-B9B6-109C2035596C}" type="datetime1">
              <a:rPr lang="en-GB" altLang="en-US"/>
              <a:pPr>
                <a:defRPr/>
              </a:pPr>
              <a:t>02/05/2019</a:t>
            </a:fld>
            <a:endParaRPr lang="en-GB" altLang="en-US" dirty="0"/>
          </a:p>
        </p:txBody>
      </p:sp>
      <p:sp>
        <p:nvSpPr>
          <p:cNvPr id="33796" name="Rectangle 4"/>
          <p:cNvSpPr>
            <a:spLocks noGrp="1" noChangeArrowheads="1"/>
          </p:cNvSpPr>
          <p:nvPr>
            <p:ph type="ftr" sz="quarter" idx="2"/>
          </p:nvPr>
        </p:nvSpPr>
        <p:spPr bwMode="auto">
          <a:xfrm>
            <a:off x="10"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3797" name="Rectangle 5"/>
          <p:cNvSpPr>
            <a:spLocks noGrp="1" noChangeArrowheads="1"/>
          </p:cNvSpPr>
          <p:nvPr>
            <p:ph type="sldNum" sz="quarter" idx="3"/>
          </p:nvPr>
        </p:nvSpPr>
        <p:spPr bwMode="auto">
          <a:xfrm>
            <a:off x="5265764"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algn="r" defTabSz="912234" eaLnBrk="0" hangingPunct="0">
              <a:defRPr sz="1200">
                <a:latin typeface="Arial" charset="0"/>
              </a:defRPr>
            </a:lvl1pPr>
          </a:lstStyle>
          <a:p>
            <a:pPr>
              <a:defRPr/>
            </a:pPr>
            <a:fld id="{77D3586D-D019-41A1-85D5-821F60B7C843}" type="slidenum">
              <a:rPr lang="en-GB" altLang="en-US"/>
              <a:pPr>
                <a:defRPr/>
              </a:pPr>
              <a:t>‹#›</a:t>
            </a:fld>
            <a:endParaRPr lang="en-GB" altLang="en-US" dirty="0"/>
          </a:p>
        </p:txBody>
      </p:sp>
    </p:spTree>
    <p:extLst>
      <p:ext uri="{BB962C8B-B14F-4D97-AF65-F5344CB8AC3E}">
        <p14:creationId xmlns:p14="http://schemas.microsoft.com/office/powerpoint/2010/main" val="182894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0"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0723" name="Rectangle 3"/>
          <p:cNvSpPr>
            <a:spLocks noGrp="1" noChangeArrowheads="1"/>
          </p:cNvSpPr>
          <p:nvPr>
            <p:ph type="dt" idx="1"/>
          </p:nvPr>
        </p:nvSpPr>
        <p:spPr bwMode="auto">
          <a:xfrm>
            <a:off x="5265764" y="6"/>
            <a:ext cx="4029075" cy="350838"/>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lvl1pPr algn="r" defTabSz="912234" eaLnBrk="0" hangingPunct="0">
              <a:defRPr sz="1200">
                <a:latin typeface="Arial" charset="0"/>
              </a:defRPr>
            </a:lvl1pPr>
          </a:lstStyle>
          <a:p>
            <a:pPr>
              <a:defRPr/>
            </a:pPr>
            <a:fld id="{85A5EAA4-8FC4-4444-8996-C606687F5308}" type="datetime1">
              <a:rPr lang="en-GB" altLang="en-US"/>
              <a:pPr>
                <a:defRPr/>
              </a:pPr>
              <a:t>02/05/2019</a:t>
            </a:fld>
            <a:endParaRPr lang="en-GB" altLang="en-US" dirty="0"/>
          </a:p>
        </p:txBody>
      </p:sp>
      <p:sp>
        <p:nvSpPr>
          <p:cNvPr id="14340" name="Rectangle 4"/>
          <p:cNvSpPr>
            <a:spLocks noGrp="1" noRot="1" noChangeAspect="1" noChangeArrowheads="1" noTextEdit="1"/>
          </p:cNvSpPr>
          <p:nvPr>
            <p:ph type="sldImg" idx="2"/>
          </p:nvPr>
        </p:nvSpPr>
        <p:spPr bwMode="auto">
          <a:xfrm>
            <a:off x="2963863" y="525463"/>
            <a:ext cx="3368675" cy="26289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30276" y="3330581"/>
            <a:ext cx="7435850" cy="3154363"/>
          </a:xfrm>
          <a:prstGeom prst="rect">
            <a:avLst/>
          </a:prstGeom>
          <a:noFill/>
          <a:ln w="9525">
            <a:noFill/>
            <a:miter lim="800000"/>
            <a:headEnd/>
            <a:tailEnd/>
          </a:ln>
          <a:effectLst/>
        </p:spPr>
        <p:txBody>
          <a:bodyPr vert="horz" wrap="square" lIns="91368" tIns="45680" rIns="91368" bIns="4568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26" name="Rectangle 6"/>
          <p:cNvSpPr>
            <a:spLocks noGrp="1" noChangeArrowheads="1"/>
          </p:cNvSpPr>
          <p:nvPr>
            <p:ph type="ftr" sz="quarter" idx="4"/>
          </p:nvPr>
        </p:nvSpPr>
        <p:spPr bwMode="auto">
          <a:xfrm>
            <a:off x="10"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defTabSz="912234" eaLnBrk="0" hangingPunct="0">
              <a:defRPr sz="1200">
                <a:latin typeface="Arial" charset="0"/>
                <a:ea typeface="Arial" charset="0"/>
              </a:defRPr>
            </a:lvl1pPr>
          </a:lstStyle>
          <a:p>
            <a:pPr>
              <a:defRPr/>
            </a:pPr>
            <a:endParaRPr lang="en-US" dirty="0"/>
          </a:p>
        </p:txBody>
      </p:sp>
      <p:sp>
        <p:nvSpPr>
          <p:cNvPr id="30727" name="Rectangle 7"/>
          <p:cNvSpPr>
            <a:spLocks noGrp="1" noChangeArrowheads="1"/>
          </p:cNvSpPr>
          <p:nvPr>
            <p:ph type="sldNum" sz="quarter" idx="5"/>
          </p:nvPr>
        </p:nvSpPr>
        <p:spPr bwMode="auto">
          <a:xfrm>
            <a:off x="5265764" y="6657981"/>
            <a:ext cx="4029075" cy="350838"/>
          </a:xfrm>
          <a:prstGeom prst="rect">
            <a:avLst/>
          </a:prstGeom>
          <a:noFill/>
          <a:ln w="9525">
            <a:noFill/>
            <a:miter lim="800000"/>
            <a:headEnd/>
            <a:tailEnd/>
          </a:ln>
          <a:effectLst/>
        </p:spPr>
        <p:txBody>
          <a:bodyPr vert="horz" wrap="square" lIns="91368" tIns="45680" rIns="91368" bIns="45680" numCol="1" anchor="b" anchorCtr="0" compatLnSpc="1">
            <a:prstTxWarp prst="textNoShape">
              <a:avLst/>
            </a:prstTxWarp>
          </a:bodyPr>
          <a:lstStyle>
            <a:lvl1pPr algn="r" defTabSz="912234" eaLnBrk="0" hangingPunct="0">
              <a:defRPr sz="1200">
                <a:latin typeface="Arial" charset="0"/>
              </a:defRPr>
            </a:lvl1pPr>
          </a:lstStyle>
          <a:p>
            <a:pPr>
              <a:defRPr/>
            </a:pPr>
            <a:fld id="{958F369F-CDB3-46D5-BA5C-61210F068B31}" type="slidenum">
              <a:rPr lang="en-GB" altLang="en-US"/>
              <a:pPr>
                <a:defRPr/>
              </a:pPr>
              <a:t>‹#›</a:t>
            </a:fld>
            <a:endParaRPr lang="en-GB" altLang="en-US" dirty="0"/>
          </a:p>
        </p:txBody>
      </p:sp>
    </p:spTree>
    <p:extLst>
      <p:ext uri="{BB962C8B-B14F-4D97-AF65-F5344CB8AC3E}">
        <p14:creationId xmlns:p14="http://schemas.microsoft.com/office/powerpoint/2010/main" val="11084963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txBox="1">
            <a:spLocks noGrp="1" noChangeArrowheads="1"/>
          </p:cNvSpPr>
          <p:nvPr/>
        </p:nvSpPr>
        <p:spPr bwMode="auto">
          <a:xfrm>
            <a:off x="5265764" y="6657981"/>
            <a:ext cx="4029075" cy="350838"/>
          </a:xfrm>
          <a:prstGeom prst="rect">
            <a:avLst/>
          </a:prstGeom>
          <a:noFill/>
          <a:ln w="9525">
            <a:noFill/>
            <a:miter lim="800000"/>
            <a:headEnd/>
            <a:tailEnd/>
          </a:ln>
        </p:spPr>
        <p:txBody>
          <a:bodyPr lIns="91368" tIns="45680" rIns="91368" bIns="45680" anchor="b"/>
          <a:lstStyle/>
          <a:p>
            <a:pPr algn="r" defTabSz="912234" eaLnBrk="0" hangingPunct="0"/>
            <a:fld id="{6B003A88-FA00-4184-A8AA-6D158CA3E7B0}" type="slidenum">
              <a:rPr lang="en-GB" altLang="ja-JP" sz="1200">
                <a:latin typeface="Arial" charset="0"/>
              </a:rPr>
              <a:pPr algn="r" defTabSz="912234" eaLnBrk="0" hangingPunct="0"/>
              <a:t>1</a:t>
            </a:fld>
            <a:endParaRPr lang="en-GB" altLang="ja-JP" sz="1200">
              <a:latin typeface="Arial" charset="0"/>
            </a:endParaRPr>
          </a:p>
        </p:txBody>
      </p:sp>
      <p:sp>
        <p:nvSpPr>
          <p:cNvPr id="18434" name="Rectangle 2"/>
          <p:cNvSpPr>
            <a:spLocks noGrp="1" noRot="1" noChangeAspect="1" noChangeArrowheads="1" noTextEdit="1"/>
          </p:cNvSpPr>
          <p:nvPr>
            <p:ph type="sldImg"/>
          </p:nvPr>
        </p:nvSpPr>
        <p:spPr>
          <a:xfrm>
            <a:off x="2963863" y="525463"/>
            <a:ext cx="3368675" cy="2628900"/>
          </a:xfrm>
          <a:ln/>
        </p:spPr>
      </p:sp>
      <p:sp>
        <p:nvSpPr>
          <p:cNvPr id="18435" name="Rectangle 3"/>
          <p:cNvSpPr>
            <a:spLocks noGrp="1" noChangeArrowheads="1"/>
          </p:cNvSpPr>
          <p:nvPr>
            <p:ph type="body" idx="1"/>
          </p:nvPr>
        </p:nvSpPr>
        <p:spPr>
          <a:noFill/>
          <a:ln/>
        </p:spPr>
        <p:txBody>
          <a:bodyPr/>
          <a:lstStyle/>
          <a:p>
            <a:pPr eaLnBrk="1" hangingPunct="1"/>
            <a:endParaRPr lang="en-US" altLang="en-US">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8F369F-CDB3-46D5-BA5C-61210F068B31}" type="slidenum">
              <a:rPr lang="en-GB" altLang="en-US" smtClean="0"/>
              <a:pPr>
                <a:defRPr/>
              </a:pPr>
              <a:t>14</a:t>
            </a:fld>
            <a:endParaRPr lang="en-GB" altLang="en-US" dirty="0"/>
          </a:p>
        </p:txBody>
      </p:sp>
    </p:spTree>
    <p:extLst>
      <p:ext uri="{BB962C8B-B14F-4D97-AF65-F5344CB8AC3E}">
        <p14:creationId xmlns:p14="http://schemas.microsoft.com/office/powerpoint/2010/main" val="344658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8F369F-CDB3-46D5-BA5C-61210F068B31}" type="slidenum">
              <a:rPr lang="en-GB" altLang="en-US" smtClean="0"/>
              <a:pPr>
                <a:defRPr/>
              </a:pPr>
              <a:t>17</a:t>
            </a:fld>
            <a:endParaRPr lang="en-GB" altLang="en-US" dirty="0"/>
          </a:p>
        </p:txBody>
      </p:sp>
    </p:spTree>
    <p:extLst>
      <p:ext uri="{BB962C8B-B14F-4D97-AF65-F5344CB8AC3E}">
        <p14:creationId xmlns:p14="http://schemas.microsoft.com/office/powerpoint/2010/main" val="105834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2963863" y="525463"/>
            <a:ext cx="3368675" cy="2628900"/>
          </a:xfrm>
          <a:ln/>
        </p:spPr>
      </p:sp>
      <p:sp>
        <p:nvSpPr>
          <p:cNvPr id="43010" name="Notes Placeholder 2"/>
          <p:cNvSpPr>
            <a:spLocks noGrp="1"/>
          </p:cNvSpPr>
          <p:nvPr>
            <p:ph type="body" idx="1"/>
          </p:nvPr>
        </p:nvSpPr>
        <p:spPr>
          <a:noFill/>
          <a:ln/>
        </p:spPr>
        <p:txBody>
          <a:bodyPr/>
          <a:lstStyle/>
          <a:p>
            <a:endParaRPr lang="en-US">
              <a:ea typeface="ＭＳ Ｐゴシック" charset="-128"/>
            </a:endParaRPr>
          </a:p>
        </p:txBody>
      </p:sp>
      <p:sp>
        <p:nvSpPr>
          <p:cNvPr id="43011" name="Slide Number Placeholder 3"/>
          <p:cNvSpPr>
            <a:spLocks noGrp="1"/>
          </p:cNvSpPr>
          <p:nvPr>
            <p:ph type="sldNum" sz="quarter" idx="5"/>
          </p:nvPr>
        </p:nvSpPr>
        <p:spPr>
          <a:noFill/>
        </p:spPr>
        <p:txBody>
          <a:bodyPr/>
          <a:lstStyle/>
          <a:p>
            <a:fld id="{6D0830DB-0216-4F42-B174-73D025ED984B}" type="slidenum">
              <a:rPr lang="en-GB" altLang="en-US" smtClean="0"/>
              <a:pPr/>
              <a:t>19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15741"/>
            <a:ext cx="7772400" cy="1528894"/>
          </a:xfrm>
        </p:spPr>
        <p:txBody>
          <a:bodyPr/>
          <a:lstStyle/>
          <a:p>
            <a:r>
              <a:rPr lang="en-US"/>
              <a:t>Click to edit Master title style</a:t>
            </a:r>
          </a:p>
        </p:txBody>
      </p:sp>
      <p:sp>
        <p:nvSpPr>
          <p:cNvPr id="3" name="Subtitle 2"/>
          <p:cNvSpPr>
            <a:spLocks noGrp="1"/>
          </p:cNvSpPr>
          <p:nvPr>
            <p:ph type="subTitle" idx="1"/>
          </p:nvPr>
        </p:nvSpPr>
        <p:spPr>
          <a:xfrm>
            <a:off x="1371600" y="4041828"/>
            <a:ext cx="6400800" cy="182278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BAC5EABB-1108-419D-8B94-B03205BE66B8}" type="datetime1">
              <a:rPr lang="en-US" altLang="en-US"/>
              <a:pPr>
                <a:defRPr/>
              </a:pPr>
              <a:t>02/05/2019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64773B-0D37-4A7D-B3AE-CE3EB68FFBEB}"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5FE2442-BC89-41E0-AC1C-CD90C709D3E3}" type="datetime1">
              <a:rPr lang="en-US" altLang="en-US"/>
              <a:pPr>
                <a:defRPr/>
              </a:pPr>
              <a:t>02/05/2019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A2E07C-0ABD-4A50-BCC2-03C9AEB900BB}"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85637"/>
            <a:ext cx="2057400" cy="608585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85637"/>
            <a:ext cx="6019800" cy="60858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8DAA2D7-AE0D-477E-84F1-2126EE164C91}" type="datetime1">
              <a:rPr lang="en-US" altLang="en-US"/>
              <a:pPr>
                <a:defRPr/>
              </a:pPr>
              <a:t>02/05/2019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C9433A-7B29-4E63-9870-2A42B6FDBCF9}"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85637"/>
            <a:ext cx="8229600" cy="6085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fld id="{3091CA97-EDE3-42E6-BC1E-0DA33649FE7B}" type="datetime1">
              <a:rPr lang="en-US" altLang="en-US"/>
              <a:pPr>
                <a:defRPr/>
              </a:pPr>
              <a:t>02/05/2019</a:t>
            </a:fld>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BF73546-8B75-43FC-9022-FA8576FB54DE}" type="slidenum">
              <a:rPr lang="en-GB" altLang="en-US"/>
              <a:pPr>
                <a:defRPr/>
              </a:pPr>
              <a:t>‹#›</a:t>
            </a:fld>
            <a:endParaRPr lang="en-GB"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02AB44E-5107-490C-87A5-7E51DA0BC122}" type="datetime1">
              <a:rPr lang="en-US" altLang="en-US"/>
              <a:pPr>
                <a:defRPr/>
              </a:pPr>
              <a:t>02/05/2019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B37C117-6255-497F-967D-E8B50F38CD25}"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583381"/>
            <a:ext cx="7772400" cy="1416621"/>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3023117"/>
            <a:ext cx="7772400" cy="156026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44F3EC3-EAD1-4356-9F57-1AA4DFD2E9A4}" type="datetime1">
              <a:rPr lang="en-US" altLang="en-US"/>
              <a:pPr>
                <a:defRPr/>
              </a:pPr>
              <a:t>02/05/2019</a:t>
            </a:fld>
            <a:endParaRPr lang="en-GB"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B6E579-E98B-432A-8F98-B41AB7A6E8BB}"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64283"/>
            <a:ext cx="4038600" cy="4707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64283"/>
            <a:ext cx="4038600" cy="4707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0DCBCF27-D406-4C36-BA4B-53A09589FC7A}" type="datetime1">
              <a:rPr lang="en-US" altLang="en-US"/>
              <a:pPr>
                <a:defRPr/>
              </a:pPr>
              <a:t>02/05/2019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37229A3-3D97-4081-BCF2-7283D568CCB2}"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96589"/>
            <a:ext cx="4040188" cy="66538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61971"/>
            <a:ext cx="4040188" cy="41095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96589"/>
            <a:ext cx="4041775" cy="66538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261971"/>
            <a:ext cx="4041775" cy="41095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A08F56F-02BC-4903-AD42-C96AE73850D3}" type="datetime1">
              <a:rPr lang="en-US" altLang="en-US"/>
              <a:pPr>
                <a:defRPr/>
              </a:pPr>
              <a:t>02/05/2019</a:t>
            </a:fld>
            <a:endParaRPr lang="en-GB"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6C463A3-910B-4B25-B8BA-BD48B5758562}"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3E69ED1E-81AC-4D3D-9193-D5C0CC1BA7D6}" type="datetime1">
              <a:rPr lang="en-US" altLang="en-US"/>
              <a:pPr>
                <a:defRPr/>
              </a:pPr>
              <a:t>02/05/2019</a:t>
            </a:fld>
            <a:endParaRPr lang="en-GB"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8E2C7EB-FAC6-48FC-AC18-7C2CE3F5C069}"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03EB977-F0E1-4FEC-91AF-06C9FFD42731}" type="datetime1">
              <a:rPr lang="en-US" altLang="en-US"/>
              <a:pPr>
                <a:defRPr/>
              </a:pPr>
              <a:t>02/05/2019</a:t>
            </a:fld>
            <a:endParaRPr lang="en-GB"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4B4C50B-9D86-4D5C-AF4C-46A36B5A5496}"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83985"/>
            <a:ext cx="3008313" cy="120858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83985"/>
            <a:ext cx="5111750" cy="60875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92571"/>
            <a:ext cx="3008313" cy="48789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6C95CB1-4963-41F3-B287-C1AF1F2B4D07}" type="datetime1">
              <a:rPr lang="en-US" altLang="en-US"/>
              <a:pPr>
                <a:defRPr/>
              </a:pPr>
              <a:t>02/05/2019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6E8B5E5-0866-48D6-A1AA-FC2BE82D4763}"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92846"/>
            <a:ext cx="5486400" cy="58943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37314"/>
            <a:ext cx="5486400" cy="42795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582280"/>
            <a:ext cx="5486400" cy="8370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53BF5BC-E45A-4C4B-A34D-22BB247B2960}" type="datetime1">
              <a:rPr lang="en-US" altLang="en-US"/>
              <a:pPr>
                <a:defRPr/>
              </a:pPr>
              <a:t>02/05/2019</a:t>
            </a:fld>
            <a:endParaRPr lang="en-GB"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4933577-E755-45A1-B7F6-AD14F2C8FFB2}"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85636"/>
            <a:ext cx="8229600" cy="118877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64283"/>
            <a:ext cx="8229600" cy="47072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495324"/>
            <a:ext cx="2133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fld id="{4B5466B4-C4FA-43F9-859F-A798C2298EBB}" type="datetime1">
              <a:rPr lang="en-US" altLang="en-US"/>
              <a:pPr>
                <a:defRPr/>
              </a:pPr>
              <a:t>02/05/2019</a:t>
            </a:fld>
            <a:endParaRPr lang="en-GB" altLang="en-US" dirty="0"/>
          </a:p>
        </p:txBody>
      </p:sp>
      <p:sp>
        <p:nvSpPr>
          <p:cNvPr id="1029" name="Rectangle 5"/>
          <p:cNvSpPr>
            <a:spLocks noGrp="1" noChangeArrowheads="1"/>
          </p:cNvSpPr>
          <p:nvPr>
            <p:ph type="ftr" sz="quarter" idx="3"/>
          </p:nvPr>
        </p:nvSpPr>
        <p:spPr bwMode="auto">
          <a:xfrm>
            <a:off x="3124200" y="6495324"/>
            <a:ext cx="2895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495324"/>
            <a:ext cx="2133600" cy="49532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0F8B8406-F478-4238-B5A6-F8FBE7FF6F69}"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0" name="Rectangle 47"/>
          <p:cNvSpPr>
            <a:spLocks/>
          </p:cNvSpPr>
          <p:nvPr/>
        </p:nvSpPr>
        <p:spPr bwMode="auto">
          <a:xfrm>
            <a:off x="155576" y="208036"/>
            <a:ext cx="7007225" cy="6766100"/>
          </a:xfrm>
          <a:prstGeom prst="rect">
            <a:avLst/>
          </a:prstGeom>
          <a:noFill/>
          <a:ln w="9525">
            <a:noFill/>
            <a:miter lim="800000"/>
            <a:headEnd/>
            <a:tailEnd/>
          </a:ln>
        </p:spPr>
        <p:txBody>
          <a:bodyPr lIns="274320" tIns="914400" rIns="274320" anchor="ctr"/>
          <a:lstStyle/>
          <a:p>
            <a:pPr algn="r">
              <a:spcAft>
                <a:spcPts val="1500"/>
              </a:spcAft>
            </a:pPr>
            <a:br>
              <a:rPr lang="en-US" altLang="zh-CN" sz="2400" b="1" dirty="0">
                <a:solidFill>
                  <a:srgbClr val="CCECFF"/>
                </a:solidFill>
                <a:latin typeface="Cambria" pitchFamily="18" charset="0"/>
                <a:ea typeface="SimSun" pitchFamily="2" charset="-122"/>
              </a:rPr>
            </a:br>
            <a:r>
              <a:rPr lang="en-US" altLang="zh-CN" sz="2400" b="1" dirty="0">
                <a:solidFill>
                  <a:srgbClr val="CCECFF"/>
                </a:solidFill>
                <a:latin typeface="Cambria" pitchFamily="18" charset="0"/>
                <a:ea typeface="SimSun" pitchFamily="2" charset="-122"/>
              </a:rPr>
              <a:t> </a:t>
            </a:r>
            <a:r>
              <a:rPr lang="en-US" altLang="zh-CN" sz="4000" b="1" dirty="0">
                <a:solidFill>
                  <a:srgbClr val="003366"/>
                </a:solidFill>
                <a:ea typeface="SimSun" pitchFamily="2" charset="-122"/>
              </a:rPr>
              <a:t>The United Nations</a:t>
            </a:r>
            <a:br>
              <a:rPr lang="en-US" altLang="zh-CN" sz="4000" b="1" dirty="0">
                <a:solidFill>
                  <a:srgbClr val="003366"/>
                </a:solidFill>
                <a:ea typeface="SimSun" pitchFamily="2" charset="-122"/>
              </a:rPr>
            </a:br>
            <a:r>
              <a:rPr lang="en-US" altLang="zh-CN" sz="4000" b="1" dirty="0">
                <a:solidFill>
                  <a:srgbClr val="003366"/>
                </a:solidFill>
                <a:ea typeface="SimSun" pitchFamily="2" charset="-122"/>
              </a:rPr>
              <a:t>Financial Situation</a:t>
            </a:r>
          </a:p>
          <a:p>
            <a:pPr algn="ctr"/>
            <a:endParaRPr lang="en-US" altLang="zh-CN" sz="1600" dirty="0">
              <a:solidFill>
                <a:srgbClr val="CCECFF"/>
              </a:solidFill>
              <a:ea typeface="SimSun" pitchFamily="2" charset="-122"/>
            </a:endParaRPr>
          </a:p>
          <a:p>
            <a:pPr algn="ctr"/>
            <a:endParaRPr lang="en-US" altLang="zh-CN" sz="1600" dirty="0">
              <a:solidFill>
                <a:srgbClr val="CCECFF"/>
              </a:solidFill>
              <a:ea typeface="SimSun" pitchFamily="2" charset="-122"/>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600" dirty="0">
              <a:solidFill>
                <a:srgbClr val="CCECFF"/>
              </a:solidFill>
              <a:ea typeface="ＭＳ 明朝" charset="-128"/>
            </a:endParaRPr>
          </a:p>
          <a:p>
            <a:pPr lvl="1" algn="r">
              <a:spcBef>
                <a:spcPts val="1200"/>
              </a:spcBef>
            </a:pPr>
            <a:endParaRPr lang="en-GB" altLang="ja-JP" sz="1200" dirty="0">
              <a:solidFill>
                <a:srgbClr val="CCECFF"/>
              </a:solidFill>
              <a:latin typeface="Times New Roman" pitchFamily="18" charset="0"/>
              <a:ea typeface="ＭＳ 明朝" charset="-128"/>
            </a:endParaRPr>
          </a:p>
          <a:p>
            <a:pPr lvl="2" algn="r">
              <a:spcBef>
                <a:spcPts val="1200"/>
              </a:spcBef>
            </a:pPr>
            <a:endParaRPr lang="en-GB" altLang="ja-JP" sz="1200" dirty="0">
              <a:solidFill>
                <a:srgbClr val="CCECFF"/>
              </a:solidFill>
              <a:latin typeface="Times New Roman" pitchFamily="18" charset="0"/>
              <a:ea typeface="ＭＳ 明朝" charset="-128"/>
            </a:endParaRPr>
          </a:p>
          <a:p>
            <a:pPr lvl="1" algn="r">
              <a:spcBef>
                <a:spcPts val="1200"/>
              </a:spcBef>
            </a:pPr>
            <a:r>
              <a:rPr lang="en-GB" altLang="ja-JP" sz="1400" b="1" dirty="0">
                <a:solidFill>
                  <a:srgbClr val="CCECFF"/>
                </a:solidFill>
                <a:latin typeface="Times New Roman" pitchFamily="18" charset="0"/>
                <a:ea typeface="ＭＳ 明朝" charset="-128"/>
              </a:rPr>
              <a:t>                                                                              </a:t>
            </a:r>
            <a:endParaRPr lang="en-GB" altLang="ja-JP" sz="1400" b="1" dirty="0">
              <a:solidFill>
                <a:srgbClr val="CCECFF"/>
              </a:solidFill>
              <a:ea typeface="ＭＳ 明朝" charset="-128"/>
            </a:endParaRPr>
          </a:p>
        </p:txBody>
      </p:sp>
      <p:sp>
        <p:nvSpPr>
          <p:cNvPr id="2111" name="Rectangle 48"/>
          <p:cNvSpPr>
            <a:spLocks/>
          </p:cNvSpPr>
          <p:nvPr/>
        </p:nvSpPr>
        <p:spPr bwMode="auto">
          <a:xfrm>
            <a:off x="7543801" y="209687"/>
            <a:ext cx="1458913" cy="6764448"/>
          </a:xfrm>
          <a:prstGeom prst="rect">
            <a:avLst/>
          </a:prstGeom>
          <a:solidFill>
            <a:srgbClr val="1F497D"/>
          </a:solidFill>
          <a:ln w="9525">
            <a:noFill/>
            <a:miter lim="800000"/>
            <a:headEnd/>
            <a:tailEnd/>
          </a:ln>
        </p:spPr>
        <p:txBody>
          <a:bodyPr lIns="182880" rIns="182880" anchor="ctr"/>
          <a:lstStyle/>
          <a:p>
            <a:pPr>
              <a:spcAft>
                <a:spcPts val="1000"/>
              </a:spcAft>
            </a:pPr>
            <a:endParaRPr lang="en-US" altLang="ja-JP" sz="800" i="1" dirty="0">
              <a:solidFill>
                <a:srgbClr val="FFFFFF"/>
              </a:solidFill>
              <a:latin typeface="Cambria" pitchFamily="18" charset="0"/>
              <a:ea typeface="SimSun" pitchFamily="2" charset="-122"/>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GB" altLang="ja-JP" sz="1200" dirty="0">
              <a:latin typeface="Times New Roman" pitchFamily="18" charset="0"/>
              <a:ea typeface="ＭＳ 明朝" charset="-128"/>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endParaRPr lang="en-US" altLang="ja-JP" sz="1400" i="1" dirty="0">
              <a:solidFill>
                <a:srgbClr val="FFFFFF"/>
              </a:solidFill>
              <a:latin typeface="Cambria" pitchFamily="18" charset="0"/>
              <a:ea typeface="SimSun" pitchFamily="2" charset="-122"/>
            </a:endParaRPr>
          </a:p>
          <a:p>
            <a:pPr algn="r"/>
            <a:endParaRPr lang="ja-JP" altLang="en-GB" sz="1600" b="1">
              <a:latin typeface="Arial" charset="0"/>
              <a:ea typeface="ＭＳ Ｐゴシック" charset="-128"/>
            </a:endParaRPr>
          </a:p>
        </p:txBody>
      </p:sp>
      <p:graphicFrame>
        <p:nvGraphicFramePr>
          <p:cNvPr id="2109" name="Object 61"/>
          <p:cNvGraphicFramePr>
            <a:graphicFrameLocks noChangeAspect="1"/>
          </p:cNvGraphicFramePr>
          <p:nvPr/>
        </p:nvGraphicFramePr>
        <p:xfrm>
          <a:off x="7772400" y="396258"/>
          <a:ext cx="1066800" cy="939461"/>
        </p:xfrm>
        <a:graphic>
          <a:graphicData uri="http://schemas.openxmlformats.org/presentationml/2006/ole">
            <mc:AlternateContent xmlns:mc="http://schemas.openxmlformats.org/markup-compatibility/2006">
              <mc:Choice xmlns:v="urn:schemas-microsoft-com:vml" Requires="v">
                <p:oleObj spid="_x0000_s6168" name="Image" r:id="rId4" imgW="3707937" imgH="3136508" progId="">
                  <p:embed/>
                </p:oleObj>
              </mc:Choice>
              <mc:Fallback>
                <p:oleObj name="Image" r:id="rId4" imgW="3707937" imgH="3136508" progId="">
                  <p:embed/>
                  <p:pic>
                    <p:nvPicPr>
                      <p:cNvPr id="0" name="Picture 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396258"/>
                        <a:ext cx="1066800" cy="939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12" name="Text Box 8"/>
          <p:cNvSpPr txBox="1">
            <a:spLocks noChangeArrowheads="1"/>
          </p:cNvSpPr>
          <p:nvPr/>
        </p:nvSpPr>
        <p:spPr bwMode="auto">
          <a:xfrm>
            <a:off x="5715001" y="6023116"/>
            <a:ext cx="1277401" cy="338554"/>
          </a:xfrm>
          <a:prstGeom prst="rect">
            <a:avLst/>
          </a:prstGeom>
          <a:noFill/>
          <a:ln w="9525">
            <a:noFill/>
            <a:miter lim="800000"/>
            <a:headEnd/>
            <a:tailEnd/>
          </a:ln>
        </p:spPr>
        <p:txBody>
          <a:bodyPr wrap="none">
            <a:spAutoFit/>
          </a:bodyPr>
          <a:lstStyle/>
          <a:p>
            <a:r>
              <a:rPr lang="en-GB" altLang="ja-JP" sz="1600" b="1" dirty="0">
                <a:solidFill>
                  <a:srgbClr val="336699"/>
                </a:solidFill>
                <a:ea typeface="ＭＳ Ｐゴシック" charset="-128"/>
              </a:rPr>
              <a:t>11 May 2018</a:t>
            </a:r>
          </a:p>
        </p:txBody>
      </p:sp>
      <p:sp>
        <p:nvSpPr>
          <p:cNvPr id="2113" name="Text Box 11"/>
          <p:cNvSpPr txBox="1">
            <a:spLocks noChangeArrowheads="1"/>
          </p:cNvSpPr>
          <p:nvPr/>
        </p:nvSpPr>
        <p:spPr bwMode="auto">
          <a:xfrm>
            <a:off x="5562600" y="5072098"/>
            <a:ext cx="1455738" cy="350028"/>
          </a:xfrm>
          <a:prstGeom prst="rect">
            <a:avLst/>
          </a:prstGeom>
          <a:noFill/>
          <a:ln w="9525">
            <a:noFill/>
            <a:miter lim="800000"/>
            <a:headEnd/>
            <a:tailEnd/>
          </a:ln>
        </p:spPr>
        <p:txBody>
          <a:bodyPr wrap="none">
            <a:spAutoFit/>
          </a:bodyPr>
          <a:lstStyle/>
          <a:p>
            <a:r>
              <a:rPr lang="en-GB" altLang="ja-JP" sz="1600" b="1" dirty="0">
                <a:solidFill>
                  <a:srgbClr val="336699"/>
                </a:solidFill>
                <a:ea typeface="ＭＳ Ｐゴシック" charset="-128"/>
              </a:rPr>
              <a:t>United Nations</a:t>
            </a:r>
          </a:p>
        </p:txBody>
      </p:sp>
      <p:sp>
        <p:nvSpPr>
          <p:cNvPr id="2114" name="Text Box 12"/>
          <p:cNvSpPr txBox="1">
            <a:spLocks noChangeArrowheads="1"/>
          </p:cNvSpPr>
          <p:nvPr/>
        </p:nvSpPr>
        <p:spPr bwMode="auto">
          <a:xfrm>
            <a:off x="3211513" y="4200332"/>
            <a:ext cx="3770312" cy="604293"/>
          </a:xfrm>
          <a:prstGeom prst="rect">
            <a:avLst/>
          </a:prstGeom>
          <a:noFill/>
          <a:ln w="9525">
            <a:noFill/>
            <a:miter lim="800000"/>
            <a:headEnd/>
            <a:tailEnd/>
          </a:ln>
        </p:spPr>
        <p:txBody>
          <a:bodyPr wrap="none">
            <a:spAutoFit/>
          </a:bodyPr>
          <a:lstStyle/>
          <a:p>
            <a:pPr algn="r">
              <a:buNone/>
            </a:pPr>
            <a:r>
              <a:rPr lang="en-GB" altLang="ja-JP" sz="1600" b="1" dirty="0">
                <a:solidFill>
                  <a:srgbClr val="336699"/>
                </a:solidFill>
                <a:ea typeface="ＭＳ Ｐゴシック" charset="-128"/>
              </a:rPr>
              <a:t>Jan Beagle</a:t>
            </a:r>
          </a:p>
          <a:p>
            <a:pPr algn="r">
              <a:buNone/>
            </a:pPr>
            <a:r>
              <a:rPr lang="en-GB" altLang="ja-JP" sz="1600" b="1" dirty="0">
                <a:solidFill>
                  <a:srgbClr val="336699"/>
                </a:solidFill>
                <a:ea typeface="ＭＳ Ｐゴシック" charset="-128"/>
              </a:rPr>
              <a:t>Under-Secretary-General for Management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sldNum" sz="quarter" idx="12"/>
          </p:nvPr>
        </p:nvSpPr>
        <p:spPr>
          <a:noFill/>
        </p:spPr>
        <p:txBody>
          <a:bodyPr/>
          <a:lstStyle/>
          <a:p>
            <a:r>
              <a:rPr lang="en-GB" altLang="en-US" dirty="0">
                <a:latin typeface="Calibri" pitchFamily="34" charset="0"/>
              </a:rPr>
              <a:t>9</a:t>
            </a:r>
          </a:p>
        </p:txBody>
      </p:sp>
      <p:sp>
        <p:nvSpPr>
          <p:cNvPr id="30722" name="Text Box 2"/>
          <p:cNvSpPr txBox="1">
            <a:spLocks noChangeArrowheads="1"/>
          </p:cNvSpPr>
          <p:nvPr/>
        </p:nvSpPr>
        <p:spPr bwMode="auto">
          <a:xfrm>
            <a:off x="152400" y="264828"/>
            <a:ext cx="7284045"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9 -</a:t>
            </a:r>
            <a:r>
              <a:rPr lang="en-GB" altLang="ja-JP" sz="3200" dirty="0">
                <a:solidFill>
                  <a:srgbClr val="0066CC"/>
                </a:solidFill>
                <a:ea typeface="ＭＳ Ｐゴシック" pitchFamily="34" charset="-128"/>
              </a:rPr>
              <a:t> Peacekeeping: Assessment Status</a:t>
            </a:r>
            <a:br>
              <a:rPr lang="en-GB" altLang="en-US" sz="3600" dirty="0"/>
            </a:br>
            <a:r>
              <a:rPr lang="en-GB" altLang="en-US" sz="2000" dirty="0"/>
              <a:t>Actual (US$ millions)</a:t>
            </a:r>
          </a:p>
        </p:txBody>
      </p:sp>
      <p:sp>
        <p:nvSpPr>
          <p:cNvPr id="3072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30724"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0725"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0726"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30727"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0728"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0729"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0730"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0731"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0732"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0733"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0734"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0735"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0736"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0737"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30738"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grpSp>
        <p:nvGrpSpPr>
          <p:cNvPr id="30740" name="Group 58"/>
          <p:cNvGrpSpPr>
            <a:grpSpLocks/>
          </p:cNvGrpSpPr>
          <p:nvPr/>
        </p:nvGrpSpPr>
        <p:grpSpPr bwMode="auto">
          <a:xfrm>
            <a:off x="7667625" y="2190975"/>
            <a:ext cx="1152525" cy="630710"/>
            <a:chOff x="4830" y="1327"/>
            <a:chExt cx="726" cy="382"/>
          </a:xfrm>
        </p:grpSpPr>
        <p:sp>
          <p:nvSpPr>
            <p:cNvPr id="30767"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0768"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0769"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0741" name="Rectangle 63"/>
          <p:cNvSpPr>
            <a:spLocks noChangeArrowheads="1"/>
          </p:cNvSpPr>
          <p:nvPr/>
        </p:nvSpPr>
        <p:spPr bwMode="auto">
          <a:xfrm flipH="1">
            <a:off x="7658100" y="2456797"/>
            <a:ext cx="76200" cy="79252"/>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aphicFrame>
        <p:nvGraphicFramePr>
          <p:cNvPr id="30775" name="Group 55"/>
          <p:cNvGraphicFramePr>
            <a:graphicFrameLocks noGrp="1"/>
          </p:cNvGraphicFramePr>
          <p:nvPr>
            <p:extLst>
              <p:ext uri="{D42A27DB-BD31-4B8C-83A1-F6EECF244321}">
                <p14:modId xmlns:p14="http://schemas.microsoft.com/office/powerpoint/2010/main" val="3685675783"/>
              </p:ext>
            </p:extLst>
          </p:nvPr>
        </p:nvGraphicFramePr>
        <p:xfrm>
          <a:off x="152400" y="1970873"/>
          <a:ext cx="7315200" cy="3181944"/>
        </p:xfrm>
        <a:graphic>
          <a:graphicData uri="http://schemas.openxmlformats.org/drawingml/2006/table">
            <a:tbl>
              <a:tblPr/>
              <a:tblGrid>
                <a:gridCol w="18288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506880">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    31 Dec 2016</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30 Apr 2017</a:t>
                      </a:r>
                    </a:p>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 31 Dec  2017</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30 Apr 2018</a:t>
                      </a:r>
                    </a:p>
                  </a:txBody>
                  <a:tcPr marL="91429" marR="91429" marT="47546" marB="47546" horzOverflow="overflow">
                    <a:lnL>
                      <a:noFill/>
                    </a:lnL>
                    <a:lnR>
                      <a:noFill/>
                    </a:lnR>
                    <a:lnT w="12700" cap="flat" cmpd="sng" algn="ctr">
                      <a:solidFill>
                        <a:schemeClr val="tx1"/>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5477">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Prior-years balance*</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976</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1,802</a:t>
                      </a:r>
                    </a:p>
                  </a:txBody>
                  <a:tcPr marL="91429" marR="91429" marT="45715" marB="45715"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1,802</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1,930</a:t>
                      </a:r>
                    </a:p>
                  </a:txBody>
                  <a:tcPr marL="91429" marR="91429" marT="47546" marB="47546" anchor="ctr" horzOverflow="overflow">
                    <a:lnL>
                      <a:noFill/>
                    </a:lnL>
                    <a:lnR>
                      <a:noFill/>
                    </a:lnR>
                    <a:lnT w="381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1459">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Assessments</a:t>
                      </a:r>
                      <a:r>
                        <a:rPr kumimoji="0" lang="en-US" altLang="en-US" sz="1500" b="1" i="0" u="none" strike="noStrike" cap="none" normalizeH="0" baseline="0" dirty="0">
                          <a:ln>
                            <a:noFill/>
                          </a:ln>
                          <a:solidFill>
                            <a:schemeClr val="tx1"/>
                          </a:solidFill>
                          <a:effectLst/>
                          <a:latin typeface="Calibri" pitchFamily="34" charset="0"/>
                          <a:cs typeface="Arial" charset="0"/>
                        </a:rPr>
                        <a:t>    </a:t>
                      </a: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10,631</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1,161</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6,866</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1,457</a:t>
                      </a:r>
                    </a:p>
                  </a:txBody>
                  <a:tcPr marL="91429" marR="91429" marT="47546" marB="4754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711613">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8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Payments/credits</a:t>
                      </a:r>
                      <a:r>
                        <a:rPr kumimoji="0" lang="en-US" altLang="en-US" sz="1500" b="1" i="0" u="none" strike="noStrike" cap="none" normalizeH="0" baseline="0" dirty="0">
                          <a:ln>
                            <a:noFill/>
                          </a:ln>
                          <a:solidFill>
                            <a:schemeClr val="tx1"/>
                          </a:solidFill>
                          <a:effectLst/>
                          <a:latin typeface="Calibri" pitchFamily="34" charset="0"/>
                          <a:cs typeface="Arial" charset="0"/>
                        </a:rPr>
                        <a:t> </a:t>
                      </a:r>
                      <a:r>
                        <a:rPr kumimoji="0" lang="en-US" altLang="en-US" sz="1500" b="0" i="0" u="none" strike="noStrike" cap="none" normalizeH="0" baseline="0" dirty="0">
                          <a:ln>
                            <a:noFill/>
                          </a:ln>
                          <a:solidFill>
                            <a:schemeClr val="tx1"/>
                          </a:solidFill>
                          <a:effectLst/>
                          <a:latin typeface="Calibri" pitchFamily="34" charset="0"/>
                          <a:cs typeface="Arial" charset="0"/>
                        </a:rPr>
                        <a:t>received</a:t>
                      </a:r>
                      <a:r>
                        <a:rPr kumimoji="0" lang="en-US" altLang="en-US" sz="1500" b="1" i="0" u="none" strike="noStrike" cap="none" normalizeH="0" baseline="0" dirty="0">
                          <a:ln>
                            <a:noFill/>
                          </a:ln>
                          <a:solidFill>
                            <a:schemeClr val="tx1"/>
                          </a:solidFill>
                          <a:effectLst/>
                          <a:latin typeface="Calibri" pitchFamily="34" charset="0"/>
                          <a:cs typeface="Arial" charset="0"/>
                        </a:rPr>
                        <a:t> </a:t>
                      </a: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L="91429" marR="91429" marT="47546" marB="47546" anchor="ctr" horzOverflow="overflow">
                    <a:lnL>
                      <a:noFill/>
                    </a:lnL>
                    <a:lnR>
                      <a:noFill/>
                    </a:lnR>
                    <a:lnT>
                      <a:noFill/>
                    </a:lnT>
                    <a:lnB>
                      <a:noFill/>
                    </a:lnB>
                    <a:lnTlToBr>
                      <a:noFill/>
                    </a:lnTlToBr>
                    <a:lnBlToTr>
                      <a:noFill/>
                    </a:lnBlToTr>
                    <a:noFill/>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9,805</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1,284</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6,738</a:t>
                      </a:r>
                    </a:p>
                  </a:txBody>
                  <a:tcPr marL="91429" marR="91429" marT="47546" marB="47546" anchor="ctr" horzOverflow="overflow">
                    <a:lnL>
                      <a:noFill/>
                    </a:lnL>
                    <a:lnR>
                      <a:noFill/>
                    </a:lnR>
                    <a:lnT>
                      <a:noFill/>
                    </a:lnT>
                    <a:lnB>
                      <a:noFill/>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1,117</a:t>
                      </a:r>
                    </a:p>
                  </a:txBody>
                  <a:tcPr marL="91429" marR="91429" marT="47546" marB="47546"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665383">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8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Unpaid</a:t>
                      </a:r>
                      <a:r>
                        <a:rPr kumimoji="0" lang="en-US" altLang="en-US" sz="1500" b="1" i="0" u="none" strike="noStrike" cap="none" normalizeH="0" baseline="0" dirty="0">
                          <a:ln>
                            <a:noFill/>
                          </a:ln>
                          <a:solidFill>
                            <a:schemeClr val="tx1"/>
                          </a:solidFill>
                          <a:effectLst/>
                          <a:latin typeface="Calibri" pitchFamily="34" charset="0"/>
                          <a:cs typeface="Arial" charset="0"/>
                        </a:rPr>
                        <a:t> </a:t>
                      </a:r>
                      <a:r>
                        <a:rPr kumimoji="0" lang="en-US" altLang="en-US" sz="1500" b="0" i="0" u="none" strike="noStrike" cap="none" normalizeH="0" baseline="0" dirty="0">
                          <a:ln>
                            <a:noFill/>
                          </a:ln>
                          <a:solidFill>
                            <a:schemeClr val="tx1"/>
                          </a:solidFill>
                          <a:effectLst/>
                          <a:latin typeface="Calibri" pitchFamily="34" charset="0"/>
                          <a:cs typeface="Arial" charset="0"/>
                        </a:rPr>
                        <a:t>assessments</a:t>
                      </a:r>
                      <a:r>
                        <a:rPr kumimoji="0" lang="en-US" altLang="en-US" sz="1500" b="1" i="0" u="none" strike="noStrike" cap="none" normalizeH="0" baseline="0" dirty="0">
                          <a:ln>
                            <a:noFill/>
                          </a:ln>
                          <a:solidFill>
                            <a:schemeClr val="tx1"/>
                          </a:solidFill>
                          <a:effectLst/>
                          <a:latin typeface="Calibri" pitchFamily="34" charset="0"/>
                          <a:cs typeface="Arial" charset="0"/>
                        </a:rPr>
                        <a:t> </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dirty="0"/>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1,802</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1,679</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defRPr/>
                      </a:pPr>
                      <a:r>
                        <a:rPr kumimoji="0" lang="en-US" altLang="en-US" sz="1500" b="0" i="0" u="none" strike="noStrike" cap="none" normalizeH="0" baseline="0" dirty="0">
                          <a:ln>
                            <a:noFill/>
                          </a:ln>
                          <a:solidFill>
                            <a:schemeClr val="tx1"/>
                          </a:solidFill>
                          <a:effectLst/>
                          <a:latin typeface="Calibri" pitchFamily="34" charset="0"/>
                          <a:cs typeface="Arial" charset="0"/>
                        </a:rPr>
                        <a:t>1,930</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2,270**</a:t>
                      </a:r>
                    </a:p>
                  </a:txBody>
                  <a:tcPr marL="91429" marR="91429" marT="47546" marB="47546" anchor="ctr" horzOverflow="overflow">
                    <a:lnL>
                      <a:noFill/>
                    </a:lnL>
                    <a:lnR>
                      <a:noFill/>
                    </a:lnR>
                    <a:lnT>
                      <a:noFill/>
                    </a:lnT>
                    <a:lnB w="381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8" name="Text Box 97"/>
          <p:cNvSpPr txBox="1">
            <a:spLocks noChangeArrowheads="1"/>
          </p:cNvSpPr>
          <p:nvPr/>
        </p:nvSpPr>
        <p:spPr bwMode="auto">
          <a:xfrm>
            <a:off x="55821" y="5461702"/>
            <a:ext cx="7635949"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500">
                <a:solidFill>
                  <a:schemeClr val="tx1"/>
                </a:solidFill>
                <a:latin typeface="Calibri" pitchFamily="34" charset="0"/>
                <a:cs typeface="Arial" charset="0"/>
              </a:defRPr>
            </a:lvl1pPr>
            <a:lvl2pPr marL="37931725" indent="-37474525" eaLnBrk="0" hangingPunct="0">
              <a:defRPr sz="1500">
                <a:solidFill>
                  <a:schemeClr val="tx1"/>
                </a:solidFill>
                <a:latin typeface="Calibri" pitchFamily="34" charset="0"/>
                <a:cs typeface="Arial" charset="0"/>
              </a:defRPr>
            </a:lvl2pPr>
            <a:lvl3pPr eaLnBrk="0" hangingPunct="0">
              <a:defRPr sz="1500">
                <a:solidFill>
                  <a:schemeClr val="tx1"/>
                </a:solidFill>
                <a:latin typeface="Calibri" pitchFamily="34" charset="0"/>
                <a:cs typeface="Arial" charset="0"/>
              </a:defRPr>
            </a:lvl3pPr>
            <a:lvl4pPr eaLnBrk="0" hangingPunct="0">
              <a:defRPr sz="1500">
                <a:solidFill>
                  <a:schemeClr val="tx1"/>
                </a:solidFill>
                <a:latin typeface="Calibri" pitchFamily="34" charset="0"/>
                <a:cs typeface="Arial" charset="0"/>
              </a:defRPr>
            </a:lvl4pPr>
            <a:lvl5pPr eaLnBrk="0" hangingPunct="0">
              <a:defRPr sz="1500">
                <a:solidFill>
                  <a:schemeClr val="tx1"/>
                </a:solidFill>
                <a:latin typeface="Calibri" pitchFamily="34" charset="0"/>
                <a:cs typeface="Arial" charset="0"/>
              </a:defRPr>
            </a:lvl5pPr>
            <a:lvl6pPr marL="457200" eaLnBrk="0" fontAlgn="base" hangingPunct="0">
              <a:spcBef>
                <a:spcPct val="0"/>
              </a:spcBef>
              <a:spcAft>
                <a:spcPct val="0"/>
              </a:spcAft>
              <a:defRPr sz="1500">
                <a:solidFill>
                  <a:schemeClr val="tx1"/>
                </a:solidFill>
                <a:latin typeface="Calibri" pitchFamily="34" charset="0"/>
                <a:cs typeface="Arial" charset="0"/>
              </a:defRPr>
            </a:lvl6pPr>
            <a:lvl7pPr marL="914400" eaLnBrk="0" fontAlgn="base" hangingPunct="0">
              <a:spcBef>
                <a:spcPct val="0"/>
              </a:spcBef>
              <a:spcAft>
                <a:spcPct val="0"/>
              </a:spcAft>
              <a:defRPr sz="1500">
                <a:solidFill>
                  <a:schemeClr val="tx1"/>
                </a:solidFill>
                <a:latin typeface="Calibri" pitchFamily="34" charset="0"/>
                <a:cs typeface="Arial" charset="0"/>
              </a:defRPr>
            </a:lvl7pPr>
            <a:lvl8pPr marL="1371600" eaLnBrk="0" fontAlgn="base" hangingPunct="0">
              <a:spcBef>
                <a:spcPct val="0"/>
              </a:spcBef>
              <a:spcAft>
                <a:spcPct val="0"/>
              </a:spcAft>
              <a:defRPr sz="1500">
                <a:solidFill>
                  <a:schemeClr val="tx1"/>
                </a:solidFill>
                <a:latin typeface="Calibri" pitchFamily="34" charset="0"/>
                <a:cs typeface="Arial" charset="0"/>
              </a:defRPr>
            </a:lvl8pPr>
            <a:lvl9pPr marL="1828800" eaLnBrk="0" fontAlgn="base" hangingPunct="0">
              <a:spcBef>
                <a:spcPct val="0"/>
              </a:spcBef>
              <a:spcAft>
                <a:spcPct val="0"/>
              </a:spcAft>
              <a:defRPr sz="1500">
                <a:solidFill>
                  <a:schemeClr val="tx1"/>
                </a:solidFill>
                <a:latin typeface="Calibri" pitchFamily="34" charset="0"/>
                <a:cs typeface="Arial" charset="0"/>
              </a:defRPr>
            </a:lvl9pPr>
          </a:lstStyle>
          <a:p>
            <a:pPr eaLnBrk="1" hangingPunct="1"/>
            <a:r>
              <a:rPr lang="en-US" altLang="en-US" sz="1300" dirty="0"/>
              <a:t>*</a:t>
            </a:r>
            <a:r>
              <a:rPr lang="en-US" altLang="ja-JP" sz="1300" dirty="0">
                <a:ea typeface="ＭＳ Ｐゴシック" pitchFamily="34" charset="-128"/>
              </a:rPr>
              <a:t>   As at 1 January</a:t>
            </a:r>
          </a:p>
        </p:txBody>
      </p:sp>
      <p:sp>
        <p:nvSpPr>
          <p:cNvPr id="29" name="Text Box 181"/>
          <p:cNvSpPr txBox="1">
            <a:spLocks noChangeArrowheads="1"/>
          </p:cNvSpPr>
          <p:nvPr/>
        </p:nvSpPr>
        <p:spPr bwMode="auto">
          <a:xfrm>
            <a:off x="29756" y="5800369"/>
            <a:ext cx="7698858"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GB" altLang="ja-JP" sz="1300" dirty="0">
                <a:latin typeface="Calibri" pitchFamily="34" charset="0"/>
                <a:ea typeface="ＭＳ Ｐゴシック" pitchFamily="34" charset="-128"/>
              </a:rPr>
              <a:t>Including assessments within 30-day period for MONUSCO ($298.8 million) issued on 6 April 2018, and for MINUJUSTH ($25.4 million) issued on 25 April 2018</a:t>
            </a:r>
          </a:p>
          <a:p>
            <a:pPr eaLnBrk="1" hangingPunct="1">
              <a:spcBef>
                <a:spcPct val="50000"/>
              </a:spcBef>
              <a:buFontTx/>
              <a:buNone/>
            </a:pPr>
            <a:endParaRPr kumimoji="0" lang="ja-JP" altLang="en-GB" sz="1300" dirty="0">
              <a:latin typeface="Calibri" pitchFamily="34" charset="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 Box 7">
            <a:extLst>
              <a:ext uri="{FF2B5EF4-FFF2-40B4-BE49-F238E27FC236}">
                <a16:creationId xmlns:a16="http://schemas.microsoft.com/office/drawing/2014/main" id="{3FE697E4-CB4D-496C-90A9-E7CA56DCE28D}"/>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0" name="Line 58">
            <a:extLst>
              <a:ext uri="{FF2B5EF4-FFF2-40B4-BE49-F238E27FC236}">
                <a16:creationId xmlns:a16="http://schemas.microsoft.com/office/drawing/2014/main" id="{3C679E63-52E3-488E-B1D7-79AB6BE1083E}"/>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61" name="Line 62">
            <a:extLst>
              <a:ext uri="{FF2B5EF4-FFF2-40B4-BE49-F238E27FC236}">
                <a16:creationId xmlns:a16="http://schemas.microsoft.com/office/drawing/2014/main" id="{E0854E4D-CC87-4773-97BB-16883A24B61C}"/>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62" name="Line 64">
            <a:extLst>
              <a:ext uri="{FF2B5EF4-FFF2-40B4-BE49-F238E27FC236}">
                <a16:creationId xmlns:a16="http://schemas.microsoft.com/office/drawing/2014/main" id="{572223E5-6A1C-4A30-A177-62799563DEEE}"/>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63" name="Line 66">
            <a:extLst>
              <a:ext uri="{FF2B5EF4-FFF2-40B4-BE49-F238E27FC236}">
                <a16:creationId xmlns:a16="http://schemas.microsoft.com/office/drawing/2014/main" id="{D3119B68-3235-4973-9E95-2B2A143943FC}"/>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64" name="Line 68">
            <a:extLst>
              <a:ext uri="{FF2B5EF4-FFF2-40B4-BE49-F238E27FC236}">
                <a16:creationId xmlns:a16="http://schemas.microsoft.com/office/drawing/2014/main" id="{7D5659EF-E465-4F34-B8CA-19E6037CB571}"/>
              </a:ext>
            </a:extLst>
          </p:cNvPr>
          <p:cNvSpPr>
            <a:spLocks noChangeShapeType="1"/>
          </p:cNvSpPr>
          <p:nvPr/>
        </p:nvSpPr>
        <p:spPr bwMode="auto">
          <a:xfrm>
            <a:off x="6330950" y="1614487"/>
            <a:ext cx="1609725" cy="0"/>
          </a:xfrm>
          <a:prstGeom prst="line">
            <a:avLst/>
          </a:prstGeom>
          <a:noFill/>
          <a:ln w="9525">
            <a:noFill/>
            <a:round/>
            <a:headEnd/>
            <a:tailEnd/>
          </a:ln>
        </p:spPr>
        <p:txBody>
          <a:bodyPr wrap="none"/>
          <a:lstStyle/>
          <a:p>
            <a:endParaRPr lang="en-US"/>
          </a:p>
        </p:txBody>
      </p:sp>
      <p:sp>
        <p:nvSpPr>
          <p:cNvPr id="65" name="Rectangle 6">
            <a:extLst>
              <a:ext uri="{FF2B5EF4-FFF2-40B4-BE49-F238E27FC236}">
                <a16:creationId xmlns:a16="http://schemas.microsoft.com/office/drawing/2014/main" id="{5FE36E8D-A9A7-4887-ACB8-1EE23B0E85D8}"/>
              </a:ext>
            </a:extLst>
          </p:cNvPr>
          <p:cNvSpPr txBox="1">
            <a:spLocks noGrp="1" noChangeArrowheads="1"/>
          </p:cNvSpPr>
          <p:nvPr/>
        </p:nvSpPr>
        <p:spPr bwMode="auto">
          <a:xfrm>
            <a:off x="6569075" y="6411912"/>
            <a:ext cx="2133600" cy="476250"/>
          </a:xfrm>
          <a:prstGeom prst="rect">
            <a:avLst/>
          </a:prstGeom>
          <a:noFill/>
          <a:ln w="9525">
            <a:noFill/>
            <a:miter lim="800000"/>
            <a:headEnd/>
            <a:tailEnd/>
          </a:ln>
        </p:spPr>
        <p:txBody>
          <a:bodyPr/>
          <a:lstStyle/>
          <a:p>
            <a:pPr algn="r"/>
            <a:r>
              <a:rPr lang="en-GB" altLang="ja-JP" sz="1400" dirty="0">
                <a:ea typeface="ＭＳ Ｐゴシック" charset="-128"/>
              </a:rPr>
              <a:t>10</a:t>
            </a:r>
          </a:p>
          <a:p>
            <a:pPr algn="r"/>
            <a:endParaRPr lang="en-GB" altLang="ja-JP" sz="1400" dirty="0">
              <a:ea typeface="ＭＳ Ｐゴシック" charset="-128"/>
            </a:endParaRPr>
          </a:p>
        </p:txBody>
      </p:sp>
      <p:sp>
        <p:nvSpPr>
          <p:cNvPr id="66" name="Text Box 7">
            <a:extLst>
              <a:ext uri="{FF2B5EF4-FFF2-40B4-BE49-F238E27FC236}">
                <a16:creationId xmlns:a16="http://schemas.microsoft.com/office/drawing/2014/main" id="{0DBC67FD-B034-4F02-8FDC-928F88EAB50C}"/>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7" name="Line 58">
            <a:extLst>
              <a:ext uri="{FF2B5EF4-FFF2-40B4-BE49-F238E27FC236}">
                <a16:creationId xmlns:a16="http://schemas.microsoft.com/office/drawing/2014/main" id="{C616551C-4545-4C4D-A98B-6675EA814476}"/>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68" name="Line 62">
            <a:extLst>
              <a:ext uri="{FF2B5EF4-FFF2-40B4-BE49-F238E27FC236}">
                <a16:creationId xmlns:a16="http://schemas.microsoft.com/office/drawing/2014/main" id="{3D8C3163-16BD-4F42-B6C9-F06501BDB38D}"/>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69" name="Line 64">
            <a:extLst>
              <a:ext uri="{FF2B5EF4-FFF2-40B4-BE49-F238E27FC236}">
                <a16:creationId xmlns:a16="http://schemas.microsoft.com/office/drawing/2014/main" id="{D6A0BF6F-173C-4281-A1A8-BB8069CBFC47}"/>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70" name="Line 66">
            <a:extLst>
              <a:ext uri="{FF2B5EF4-FFF2-40B4-BE49-F238E27FC236}">
                <a16:creationId xmlns:a16="http://schemas.microsoft.com/office/drawing/2014/main" id="{672B337A-18AF-4241-AE68-1B649FCFF121}"/>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sp>
        <p:nvSpPr>
          <p:cNvPr id="71" name="Line 68">
            <a:extLst>
              <a:ext uri="{FF2B5EF4-FFF2-40B4-BE49-F238E27FC236}">
                <a16:creationId xmlns:a16="http://schemas.microsoft.com/office/drawing/2014/main" id="{C9CA9FBA-A474-4872-9571-C33AECE1DD8C}"/>
              </a:ext>
            </a:extLst>
          </p:cNvPr>
          <p:cNvSpPr>
            <a:spLocks noChangeShapeType="1"/>
          </p:cNvSpPr>
          <p:nvPr/>
        </p:nvSpPr>
        <p:spPr bwMode="auto">
          <a:xfrm>
            <a:off x="6178550" y="1614487"/>
            <a:ext cx="1609725" cy="0"/>
          </a:xfrm>
          <a:prstGeom prst="line">
            <a:avLst/>
          </a:prstGeom>
          <a:noFill/>
          <a:ln w="9525">
            <a:noFill/>
            <a:round/>
            <a:headEnd/>
            <a:tailEnd/>
          </a:ln>
        </p:spPr>
        <p:txBody>
          <a:bodyPr wrap="none"/>
          <a:lstStyle/>
          <a:p>
            <a:endParaRPr lang="en-US"/>
          </a:p>
        </p:txBody>
      </p:sp>
      <p:pic>
        <p:nvPicPr>
          <p:cNvPr id="72" name="Picture 4">
            <a:extLst>
              <a:ext uri="{FF2B5EF4-FFF2-40B4-BE49-F238E27FC236}">
                <a16:creationId xmlns:a16="http://schemas.microsoft.com/office/drawing/2014/main" id="{47D3B924-3010-4A32-8EF7-C39E467240E5}"/>
              </a:ext>
            </a:extLst>
          </p:cNvPr>
          <p:cNvPicPr>
            <a:picLocks noChangeAspect="1" noChangeArrowheads="1"/>
          </p:cNvPicPr>
          <p:nvPr/>
        </p:nvPicPr>
        <p:blipFill>
          <a:blip r:embed="rId2"/>
          <a:srcRect/>
          <a:stretch>
            <a:fillRect/>
          </a:stretch>
        </p:blipFill>
        <p:spPr bwMode="auto">
          <a:xfrm>
            <a:off x="7788275" y="547687"/>
            <a:ext cx="1066800" cy="960438"/>
          </a:xfrm>
          <a:prstGeom prst="rect">
            <a:avLst/>
          </a:prstGeom>
          <a:noFill/>
          <a:ln w="9525">
            <a:noFill/>
            <a:miter lim="800000"/>
            <a:headEnd/>
            <a:tailEnd/>
          </a:ln>
        </p:spPr>
      </p:pic>
      <p:sp>
        <p:nvSpPr>
          <p:cNvPr id="73" name="Rectangle 48">
            <a:extLst>
              <a:ext uri="{FF2B5EF4-FFF2-40B4-BE49-F238E27FC236}">
                <a16:creationId xmlns:a16="http://schemas.microsoft.com/office/drawing/2014/main" id="{36529071-88A9-42E2-AE3C-F442022E9127}"/>
              </a:ext>
            </a:extLst>
          </p:cNvPr>
          <p:cNvSpPr>
            <a:spLocks/>
          </p:cNvSpPr>
          <p:nvPr/>
        </p:nvSpPr>
        <p:spPr bwMode="auto">
          <a:xfrm>
            <a:off x="7635875" y="319087"/>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74" name="Text Box 6">
            <a:extLst>
              <a:ext uri="{FF2B5EF4-FFF2-40B4-BE49-F238E27FC236}">
                <a16:creationId xmlns:a16="http://schemas.microsoft.com/office/drawing/2014/main" id="{4FEDF519-7E61-4102-94DA-27BBAE8EFDF6}"/>
              </a:ext>
            </a:extLst>
          </p:cNvPr>
          <p:cNvSpPr txBox="1">
            <a:spLocks noChangeArrowheads="1"/>
          </p:cNvSpPr>
          <p:nvPr/>
        </p:nvSpPr>
        <p:spPr bwMode="auto">
          <a:xfrm>
            <a:off x="7680325" y="1614487"/>
            <a:ext cx="1441450" cy="457200"/>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75" name="Group 37">
            <a:extLst>
              <a:ext uri="{FF2B5EF4-FFF2-40B4-BE49-F238E27FC236}">
                <a16:creationId xmlns:a16="http://schemas.microsoft.com/office/drawing/2014/main" id="{AA26CDA8-3802-47FA-B0A8-1C65D5E75892}"/>
              </a:ext>
            </a:extLst>
          </p:cNvPr>
          <p:cNvGrpSpPr>
            <a:grpSpLocks/>
          </p:cNvGrpSpPr>
          <p:nvPr/>
        </p:nvGrpSpPr>
        <p:grpSpPr bwMode="auto">
          <a:xfrm>
            <a:off x="7727950" y="2300289"/>
            <a:ext cx="1162050" cy="606426"/>
            <a:chOff x="7658100" y="2106614"/>
            <a:chExt cx="1162050" cy="606425"/>
          </a:xfrm>
        </p:grpSpPr>
        <p:grpSp>
          <p:nvGrpSpPr>
            <p:cNvPr id="76" name="Group 58">
              <a:extLst>
                <a:ext uri="{FF2B5EF4-FFF2-40B4-BE49-F238E27FC236}">
                  <a16:creationId xmlns:a16="http://schemas.microsoft.com/office/drawing/2014/main" id="{417DA2DD-BBF0-497E-89B7-5592B8D4B436}"/>
                </a:ext>
              </a:extLst>
            </p:cNvPr>
            <p:cNvGrpSpPr>
              <a:grpSpLocks/>
            </p:cNvGrpSpPr>
            <p:nvPr/>
          </p:nvGrpSpPr>
          <p:grpSpPr bwMode="auto">
            <a:xfrm>
              <a:off x="7667625" y="2106614"/>
              <a:ext cx="1152525" cy="606425"/>
              <a:chOff x="4830" y="1327"/>
              <a:chExt cx="726" cy="382"/>
            </a:xfrm>
          </p:grpSpPr>
          <p:sp>
            <p:nvSpPr>
              <p:cNvPr id="78" name="Text Box 59">
                <a:extLst>
                  <a:ext uri="{FF2B5EF4-FFF2-40B4-BE49-F238E27FC236}">
                    <a16:creationId xmlns:a16="http://schemas.microsoft.com/office/drawing/2014/main" id="{C62855BE-FACC-4B8E-9B10-E599257914B5}"/>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79" name="Text Box 60">
                <a:extLst>
                  <a:ext uri="{FF2B5EF4-FFF2-40B4-BE49-F238E27FC236}">
                    <a16:creationId xmlns:a16="http://schemas.microsoft.com/office/drawing/2014/main" id="{34CA5A8F-2330-419E-B6FE-B0BFB54E9EBC}"/>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80" name="Text Box 61">
                <a:extLst>
                  <a:ext uri="{FF2B5EF4-FFF2-40B4-BE49-F238E27FC236}">
                    <a16:creationId xmlns:a16="http://schemas.microsoft.com/office/drawing/2014/main" id="{F75F0146-6A1E-4B3C-81B9-43D6FEDA9F6B}"/>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77" name="Rectangle 63">
              <a:extLst>
                <a:ext uri="{FF2B5EF4-FFF2-40B4-BE49-F238E27FC236}">
                  <a16:creationId xmlns:a16="http://schemas.microsoft.com/office/drawing/2014/main" id="{30B98E80-B550-4C32-B2DD-14DB2F23BA71}"/>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81" name="Text Box 7">
            <a:extLst>
              <a:ext uri="{FF2B5EF4-FFF2-40B4-BE49-F238E27FC236}">
                <a16:creationId xmlns:a16="http://schemas.microsoft.com/office/drawing/2014/main" id="{950A9A7D-33B0-4804-A612-5740D3B71B31}"/>
              </a:ext>
            </a:extLst>
          </p:cNvPr>
          <p:cNvSpPr txBox="1">
            <a:spLocks noChangeArrowheads="1"/>
          </p:cNvSpPr>
          <p:nvPr/>
        </p:nvSpPr>
        <p:spPr bwMode="auto">
          <a:xfrm>
            <a:off x="10092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2" name="Line 58">
            <a:extLst>
              <a:ext uri="{FF2B5EF4-FFF2-40B4-BE49-F238E27FC236}">
                <a16:creationId xmlns:a16="http://schemas.microsoft.com/office/drawing/2014/main" id="{EBD62E9B-A264-4D05-9A8C-BFCD0A982184}"/>
              </a:ext>
            </a:extLst>
          </p:cNvPr>
          <p:cNvSpPr>
            <a:spLocks noChangeShapeType="1"/>
          </p:cNvSpPr>
          <p:nvPr/>
        </p:nvSpPr>
        <p:spPr bwMode="auto">
          <a:xfrm>
            <a:off x="34557" y="1781174"/>
            <a:ext cx="1487488" cy="0"/>
          </a:xfrm>
          <a:prstGeom prst="line">
            <a:avLst/>
          </a:prstGeom>
          <a:noFill/>
          <a:ln w="9525">
            <a:noFill/>
            <a:round/>
            <a:headEnd/>
            <a:tailEnd/>
          </a:ln>
        </p:spPr>
        <p:txBody>
          <a:bodyPr wrap="none"/>
          <a:lstStyle/>
          <a:p>
            <a:endParaRPr lang="en-US"/>
          </a:p>
        </p:txBody>
      </p:sp>
      <p:sp>
        <p:nvSpPr>
          <p:cNvPr id="83" name="Line 62">
            <a:extLst>
              <a:ext uri="{FF2B5EF4-FFF2-40B4-BE49-F238E27FC236}">
                <a16:creationId xmlns:a16="http://schemas.microsoft.com/office/drawing/2014/main" id="{71D0CC8F-12FA-4869-AE5F-2B52D0F09D7F}"/>
              </a:ext>
            </a:extLst>
          </p:cNvPr>
          <p:cNvSpPr>
            <a:spLocks noChangeShapeType="1"/>
          </p:cNvSpPr>
          <p:nvPr/>
        </p:nvSpPr>
        <p:spPr bwMode="auto">
          <a:xfrm>
            <a:off x="1522045" y="1781174"/>
            <a:ext cx="1558925" cy="0"/>
          </a:xfrm>
          <a:prstGeom prst="line">
            <a:avLst/>
          </a:prstGeom>
          <a:noFill/>
          <a:ln w="9525">
            <a:noFill/>
            <a:round/>
            <a:headEnd/>
            <a:tailEnd/>
          </a:ln>
        </p:spPr>
        <p:txBody>
          <a:bodyPr wrap="none"/>
          <a:lstStyle/>
          <a:p>
            <a:endParaRPr lang="en-US"/>
          </a:p>
        </p:txBody>
      </p:sp>
      <p:sp>
        <p:nvSpPr>
          <p:cNvPr id="84" name="Line 64">
            <a:extLst>
              <a:ext uri="{FF2B5EF4-FFF2-40B4-BE49-F238E27FC236}">
                <a16:creationId xmlns:a16="http://schemas.microsoft.com/office/drawing/2014/main" id="{5513ABAD-450B-4682-B0F0-146460058CB5}"/>
              </a:ext>
            </a:extLst>
          </p:cNvPr>
          <p:cNvSpPr>
            <a:spLocks noChangeShapeType="1"/>
          </p:cNvSpPr>
          <p:nvPr/>
        </p:nvSpPr>
        <p:spPr bwMode="auto">
          <a:xfrm>
            <a:off x="3080970" y="1781174"/>
            <a:ext cx="1558925" cy="0"/>
          </a:xfrm>
          <a:prstGeom prst="line">
            <a:avLst/>
          </a:prstGeom>
          <a:noFill/>
          <a:ln w="9525">
            <a:noFill/>
            <a:round/>
            <a:headEnd/>
            <a:tailEnd/>
          </a:ln>
        </p:spPr>
        <p:txBody>
          <a:bodyPr wrap="none"/>
          <a:lstStyle/>
          <a:p>
            <a:endParaRPr lang="en-US"/>
          </a:p>
        </p:txBody>
      </p:sp>
      <p:sp>
        <p:nvSpPr>
          <p:cNvPr id="85" name="Line 66">
            <a:extLst>
              <a:ext uri="{FF2B5EF4-FFF2-40B4-BE49-F238E27FC236}">
                <a16:creationId xmlns:a16="http://schemas.microsoft.com/office/drawing/2014/main" id="{D22606C0-F32E-44E3-872A-52A38AAF8AC0}"/>
              </a:ext>
            </a:extLst>
          </p:cNvPr>
          <p:cNvSpPr>
            <a:spLocks noChangeShapeType="1"/>
          </p:cNvSpPr>
          <p:nvPr/>
        </p:nvSpPr>
        <p:spPr bwMode="auto">
          <a:xfrm>
            <a:off x="4639895" y="1781174"/>
            <a:ext cx="1557337" cy="0"/>
          </a:xfrm>
          <a:prstGeom prst="line">
            <a:avLst/>
          </a:prstGeom>
          <a:noFill/>
          <a:ln w="9525">
            <a:noFill/>
            <a:round/>
            <a:headEnd/>
            <a:tailEnd/>
          </a:ln>
        </p:spPr>
        <p:txBody>
          <a:bodyPr wrap="none"/>
          <a:lstStyle/>
          <a:p>
            <a:endParaRPr lang="en-US"/>
          </a:p>
        </p:txBody>
      </p:sp>
      <p:sp>
        <p:nvSpPr>
          <p:cNvPr id="86" name="Text Box 7">
            <a:extLst>
              <a:ext uri="{FF2B5EF4-FFF2-40B4-BE49-F238E27FC236}">
                <a16:creationId xmlns:a16="http://schemas.microsoft.com/office/drawing/2014/main" id="{9DC104AD-B4E4-46A5-A878-C7AF30A76456}"/>
              </a:ext>
            </a:extLst>
          </p:cNvPr>
          <p:cNvSpPr txBox="1">
            <a:spLocks noChangeArrowheads="1"/>
          </p:cNvSpPr>
          <p:nvPr/>
        </p:nvSpPr>
        <p:spPr bwMode="auto">
          <a:xfrm>
            <a:off x="856882" y="5475287"/>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7" name="Line 58">
            <a:extLst>
              <a:ext uri="{FF2B5EF4-FFF2-40B4-BE49-F238E27FC236}">
                <a16:creationId xmlns:a16="http://schemas.microsoft.com/office/drawing/2014/main" id="{DAB32FE0-8893-455D-A15F-6098A86D1310}"/>
              </a:ext>
            </a:extLst>
          </p:cNvPr>
          <p:cNvSpPr>
            <a:spLocks noChangeShapeType="1"/>
          </p:cNvSpPr>
          <p:nvPr/>
        </p:nvSpPr>
        <p:spPr bwMode="auto">
          <a:xfrm>
            <a:off x="-117843" y="1781174"/>
            <a:ext cx="1487488" cy="0"/>
          </a:xfrm>
          <a:prstGeom prst="line">
            <a:avLst/>
          </a:prstGeom>
          <a:noFill/>
          <a:ln w="9525">
            <a:noFill/>
            <a:round/>
            <a:headEnd/>
            <a:tailEnd/>
          </a:ln>
        </p:spPr>
        <p:txBody>
          <a:bodyPr wrap="none"/>
          <a:lstStyle/>
          <a:p>
            <a:endParaRPr lang="en-US"/>
          </a:p>
        </p:txBody>
      </p:sp>
      <p:sp>
        <p:nvSpPr>
          <p:cNvPr id="88" name="Line 62">
            <a:extLst>
              <a:ext uri="{FF2B5EF4-FFF2-40B4-BE49-F238E27FC236}">
                <a16:creationId xmlns:a16="http://schemas.microsoft.com/office/drawing/2014/main" id="{06CF96E6-43C7-41CD-942D-F969F7403AE6}"/>
              </a:ext>
            </a:extLst>
          </p:cNvPr>
          <p:cNvSpPr>
            <a:spLocks noChangeShapeType="1"/>
          </p:cNvSpPr>
          <p:nvPr/>
        </p:nvSpPr>
        <p:spPr bwMode="auto">
          <a:xfrm>
            <a:off x="1369645" y="1781174"/>
            <a:ext cx="1558925" cy="0"/>
          </a:xfrm>
          <a:prstGeom prst="line">
            <a:avLst/>
          </a:prstGeom>
          <a:noFill/>
          <a:ln w="9525">
            <a:noFill/>
            <a:round/>
            <a:headEnd/>
            <a:tailEnd/>
          </a:ln>
        </p:spPr>
        <p:txBody>
          <a:bodyPr wrap="none"/>
          <a:lstStyle/>
          <a:p>
            <a:endParaRPr lang="en-US"/>
          </a:p>
        </p:txBody>
      </p:sp>
      <p:sp>
        <p:nvSpPr>
          <p:cNvPr id="89" name="Line 64">
            <a:extLst>
              <a:ext uri="{FF2B5EF4-FFF2-40B4-BE49-F238E27FC236}">
                <a16:creationId xmlns:a16="http://schemas.microsoft.com/office/drawing/2014/main" id="{0BB262E2-6082-4DA4-8D99-00D692C1475E}"/>
              </a:ext>
            </a:extLst>
          </p:cNvPr>
          <p:cNvSpPr>
            <a:spLocks noChangeShapeType="1"/>
          </p:cNvSpPr>
          <p:nvPr/>
        </p:nvSpPr>
        <p:spPr bwMode="auto">
          <a:xfrm>
            <a:off x="2928570" y="1781174"/>
            <a:ext cx="1558925" cy="0"/>
          </a:xfrm>
          <a:prstGeom prst="line">
            <a:avLst/>
          </a:prstGeom>
          <a:noFill/>
          <a:ln w="9525">
            <a:noFill/>
            <a:round/>
            <a:headEnd/>
            <a:tailEnd/>
          </a:ln>
        </p:spPr>
        <p:txBody>
          <a:bodyPr wrap="none"/>
          <a:lstStyle/>
          <a:p>
            <a:endParaRPr lang="en-US"/>
          </a:p>
        </p:txBody>
      </p:sp>
      <p:sp>
        <p:nvSpPr>
          <p:cNvPr id="90" name="Line 66">
            <a:extLst>
              <a:ext uri="{FF2B5EF4-FFF2-40B4-BE49-F238E27FC236}">
                <a16:creationId xmlns:a16="http://schemas.microsoft.com/office/drawing/2014/main" id="{4D374A29-5C9B-4743-A0F7-A848940F26C6}"/>
              </a:ext>
            </a:extLst>
          </p:cNvPr>
          <p:cNvSpPr>
            <a:spLocks noChangeShapeType="1"/>
          </p:cNvSpPr>
          <p:nvPr/>
        </p:nvSpPr>
        <p:spPr bwMode="auto">
          <a:xfrm>
            <a:off x="4487495" y="1781174"/>
            <a:ext cx="1557337" cy="0"/>
          </a:xfrm>
          <a:prstGeom prst="line">
            <a:avLst/>
          </a:prstGeom>
          <a:noFill/>
          <a:ln w="9525">
            <a:noFill/>
            <a:round/>
            <a:headEnd/>
            <a:tailEnd/>
          </a:ln>
        </p:spPr>
        <p:txBody>
          <a:bodyPr wrap="none"/>
          <a:lstStyle/>
          <a:p>
            <a:endParaRPr lang="en-US"/>
          </a:p>
        </p:txBody>
      </p:sp>
      <p:sp>
        <p:nvSpPr>
          <p:cNvPr id="91" name="Text Box 7">
            <a:extLst>
              <a:ext uri="{FF2B5EF4-FFF2-40B4-BE49-F238E27FC236}">
                <a16:creationId xmlns:a16="http://schemas.microsoft.com/office/drawing/2014/main" id="{BA0E1A50-40A6-4243-A2EB-68C19DCE970D}"/>
              </a:ext>
            </a:extLst>
          </p:cNvPr>
          <p:cNvSpPr txBox="1">
            <a:spLocks noChangeArrowheads="1"/>
          </p:cNvSpPr>
          <p:nvPr/>
        </p:nvSpPr>
        <p:spPr bwMode="auto">
          <a:xfrm>
            <a:off x="11430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2" name="Line 58">
            <a:extLst>
              <a:ext uri="{FF2B5EF4-FFF2-40B4-BE49-F238E27FC236}">
                <a16:creationId xmlns:a16="http://schemas.microsoft.com/office/drawing/2014/main" id="{EE4D8632-E8A6-4D99-8199-1CA8AF361B54}"/>
              </a:ext>
            </a:extLst>
          </p:cNvPr>
          <p:cNvSpPr>
            <a:spLocks noChangeShapeType="1"/>
          </p:cNvSpPr>
          <p:nvPr/>
        </p:nvSpPr>
        <p:spPr bwMode="auto">
          <a:xfrm>
            <a:off x="168275" y="1614487"/>
            <a:ext cx="1487488" cy="0"/>
          </a:xfrm>
          <a:prstGeom prst="line">
            <a:avLst/>
          </a:prstGeom>
          <a:noFill/>
          <a:ln w="9525">
            <a:noFill/>
            <a:round/>
            <a:headEnd/>
            <a:tailEnd/>
          </a:ln>
        </p:spPr>
        <p:txBody>
          <a:bodyPr wrap="none"/>
          <a:lstStyle/>
          <a:p>
            <a:endParaRPr lang="en-US"/>
          </a:p>
        </p:txBody>
      </p:sp>
      <p:sp>
        <p:nvSpPr>
          <p:cNvPr id="93" name="Line 62">
            <a:extLst>
              <a:ext uri="{FF2B5EF4-FFF2-40B4-BE49-F238E27FC236}">
                <a16:creationId xmlns:a16="http://schemas.microsoft.com/office/drawing/2014/main" id="{9F86F6F2-69EF-4AF6-A7D0-75E83B0614A3}"/>
              </a:ext>
            </a:extLst>
          </p:cNvPr>
          <p:cNvSpPr>
            <a:spLocks noChangeShapeType="1"/>
          </p:cNvSpPr>
          <p:nvPr/>
        </p:nvSpPr>
        <p:spPr bwMode="auto">
          <a:xfrm>
            <a:off x="1655763" y="1614487"/>
            <a:ext cx="1558925" cy="0"/>
          </a:xfrm>
          <a:prstGeom prst="line">
            <a:avLst/>
          </a:prstGeom>
          <a:noFill/>
          <a:ln w="9525">
            <a:noFill/>
            <a:round/>
            <a:headEnd/>
            <a:tailEnd/>
          </a:ln>
        </p:spPr>
        <p:txBody>
          <a:bodyPr wrap="none"/>
          <a:lstStyle/>
          <a:p>
            <a:endParaRPr lang="en-US"/>
          </a:p>
        </p:txBody>
      </p:sp>
      <p:sp>
        <p:nvSpPr>
          <p:cNvPr id="94" name="Line 64">
            <a:extLst>
              <a:ext uri="{FF2B5EF4-FFF2-40B4-BE49-F238E27FC236}">
                <a16:creationId xmlns:a16="http://schemas.microsoft.com/office/drawing/2014/main" id="{A4C5B731-E18E-4A21-A014-F330226572E0}"/>
              </a:ext>
            </a:extLst>
          </p:cNvPr>
          <p:cNvSpPr>
            <a:spLocks noChangeShapeType="1"/>
          </p:cNvSpPr>
          <p:nvPr/>
        </p:nvSpPr>
        <p:spPr bwMode="auto">
          <a:xfrm>
            <a:off x="3214688" y="1614487"/>
            <a:ext cx="1558925" cy="0"/>
          </a:xfrm>
          <a:prstGeom prst="line">
            <a:avLst/>
          </a:prstGeom>
          <a:noFill/>
          <a:ln w="9525">
            <a:noFill/>
            <a:round/>
            <a:headEnd/>
            <a:tailEnd/>
          </a:ln>
        </p:spPr>
        <p:txBody>
          <a:bodyPr wrap="none"/>
          <a:lstStyle/>
          <a:p>
            <a:endParaRPr lang="en-US"/>
          </a:p>
        </p:txBody>
      </p:sp>
      <p:sp>
        <p:nvSpPr>
          <p:cNvPr id="95" name="Line 66">
            <a:extLst>
              <a:ext uri="{FF2B5EF4-FFF2-40B4-BE49-F238E27FC236}">
                <a16:creationId xmlns:a16="http://schemas.microsoft.com/office/drawing/2014/main" id="{B55E8CD0-5D46-4FAC-AE4F-E7C4D80D5EB3}"/>
              </a:ext>
            </a:extLst>
          </p:cNvPr>
          <p:cNvSpPr>
            <a:spLocks noChangeShapeType="1"/>
          </p:cNvSpPr>
          <p:nvPr/>
        </p:nvSpPr>
        <p:spPr bwMode="auto">
          <a:xfrm>
            <a:off x="4773613" y="1614487"/>
            <a:ext cx="1557337" cy="0"/>
          </a:xfrm>
          <a:prstGeom prst="line">
            <a:avLst/>
          </a:prstGeom>
          <a:noFill/>
          <a:ln w="9525">
            <a:noFill/>
            <a:round/>
            <a:headEnd/>
            <a:tailEnd/>
          </a:ln>
        </p:spPr>
        <p:txBody>
          <a:bodyPr wrap="none"/>
          <a:lstStyle/>
          <a:p>
            <a:endParaRPr lang="en-US"/>
          </a:p>
        </p:txBody>
      </p:sp>
      <p:sp>
        <p:nvSpPr>
          <p:cNvPr id="96" name="Text Box 7">
            <a:extLst>
              <a:ext uri="{FF2B5EF4-FFF2-40B4-BE49-F238E27FC236}">
                <a16:creationId xmlns:a16="http://schemas.microsoft.com/office/drawing/2014/main" id="{E2C556C6-9CAF-4CB5-BF28-1B0C92A71C12}"/>
              </a:ext>
            </a:extLst>
          </p:cNvPr>
          <p:cNvSpPr txBox="1">
            <a:spLocks noChangeArrowheads="1"/>
          </p:cNvSpPr>
          <p:nvPr/>
        </p:nvSpPr>
        <p:spPr bwMode="auto">
          <a:xfrm>
            <a:off x="990600" y="5308600"/>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7" name="Line 58">
            <a:extLst>
              <a:ext uri="{FF2B5EF4-FFF2-40B4-BE49-F238E27FC236}">
                <a16:creationId xmlns:a16="http://schemas.microsoft.com/office/drawing/2014/main" id="{AA59E946-D529-4AF6-9DA0-E2448A0A0839}"/>
              </a:ext>
            </a:extLst>
          </p:cNvPr>
          <p:cNvSpPr>
            <a:spLocks noChangeShapeType="1"/>
          </p:cNvSpPr>
          <p:nvPr/>
        </p:nvSpPr>
        <p:spPr bwMode="auto">
          <a:xfrm>
            <a:off x="15875" y="1614487"/>
            <a:ext cx="1487488" cy="0"/>
          </a:xfrm>
          <a:prstGeom prst="line">
            <a:avLst/>
          </a:prstGeom>
          <a:noFill/>
          <a:ln w="9525">
            <a:noFill/>
            <a:round/>
            <a:headEnd/>
            <a:tailEnd/>
          </a:ln>
        </p:spPr>
        <p:txBody>
          <a:bodyPr wrap="none"/>
          <a:lstStyle/>
          <a:p>
            <a:endParaRPr lang="en-US"/>
          </a:p>
        </p:txBody>
      </p:sp>
      <p:sp>
        <p:nvSpPr>
          <p:cNvPr id="98" name="Line 62">
            <a:extLst>
              <a:ext uri="{FF2B5EF4-FFF2-40B4-BE49-F238E27FC236}">
                <a16:creationId xmlns:a16="http://schemas.microsoft.com/office/drawing/2014/main" id="{AD62B4B9-4927-4852-9C3D-6243E1350B42}"/>
              </a:ext>
            </a:extLst>
          </p:cNvPr>
          <p:cNvSpPr>
            <a:spLocks noChangeShapeType="1"/>
          </p:cNvSpPr>
          <p:nvPr/>
        </p:nvSpPr>
        <p:spPr bwMode="auto">
          <a:xfrm>
            <a:off x="1503363" y="1614487"/>
            <a:ext cx="1558925" cy="0"/>
          </a:xfrm>
          <a:prstGeom prst="line">
            <a:avLst/>
          </a:prstGeom>
          <a:noFill/>
          <a:ln w="9525">
            <a:noFill/>
            <a:round/>
            <a:headEnd/>
            <a:tailEnd/>
          </a:ln>
        </p:spPr>
        <p:txBody>
          <a:bodyPr wrap="none"/>
          <a:lstStyle/>
          <a:p>
            <a:endParaRPr lang="en-US"/>
          </a:p>
        </p:txBody>
      </p:sp>
      <p:sp>
        <p:nvSpPr>
          <p:cNvPr id="99" name="Line 64">
            <a:extLst>
              <a:ext uri="{FF2B5EF4-FFF2-40B4-BE49-F238E27FC236}">
                <a16:creationId xmlns:a16="http://schemas.microsoft.com/office/drawing/2014/main" id="{6D2D4A0F-3D7A-4247-92BC-68FB09C17197}"/>
              </a:ext>
            </a:extLst>
          </p:cNvPr>
          <p:cNvSpPr>
            <a:spLocks noChangeShapeType="1"/>
          </p:cNvSpPr>
          <p:nvPr/>
        </p:nvSpPr>
        <p:spPr bwMode="auto">
          <a:xfrm>
            <a:off x="3062288" y="1614487"/>
            <a:ext cx="1558925" cy="0"/>
          </a:xfrm>
          <a:prstGeom prst="line">
            <a:avLst/>
          </a:prstGeom>
          <a:noFill/>
          <a:ln w="9525">
            <a:noFill/>
            <a:round/>
            <a:headEnd/>
            <a:tailEnd/>
          </a:ln>
        </p:spPr>
        <p:txBody>
          <a:bodyPr wrap="none"/>
          <a:lstStyle/>
          <a:p>
            <a:endParaRPr lang="en-US"/>
          </a:p>
        </p:txBody>
      </p:sp>
      <p:sp>
        <p:nvSpPr>
          <p:cNvPr id="100" name="Line 66">
            <a:extLst>
              <a:ext uri="{FF2B5EF4-FFF2-40B4-BE49-F238E27FC236}">
                <a16:creationId xmlns:a16="http://schemas.microsoft.com/office/drawing/2014/main" id="{6BB3BC33-3A1F-45EE-9E57-AD18AFCAB685}"/>
              </a:ext>
            </a:extLst>
          </p:cNvPr>
          <p:cNvSpPr>
            <a:spLocks noChangeShapeType="1"/>
          </p:cNvSpPr>
          <p:nvPr/>
        </p:nvSpPr>
        <p:spPr bwMode="auto">
          <a:xfrm>
            <a:off x="4621213" y="1614487"/>
            <a:ext cx="1557337" cy="0"/>
          </a:xfrm>
          <a:prstGeom prst="line">
            <a:avLst/>
          </a:prstGeom>
          <a:noFill/>
          <a:ln w="9525">
            <a:noFill/>
            <a:round/>
            <a:headEnd/>
            <a:tailEnd/>
          </a:ln>
        </p:spPr>
        <p:txBody>
          <a:bodyPr wrap="none"/>
          <a:lstStyle/>
          <a:p>
            <a:endParaRPr lang="en-US"/>
          </a:p>
        </p:txBody>
      </p:sp>
      <p:graphicFrame>
        <p:nvGraphicFramePr>
          <p:cNvPr id="101" name="Group 914">
            <a:extLst>
              <a:ext uri="{FF2B5EF4-FFF2-40B4-BE49-F238E27FC236}">
                <a16:creationId xmlns:a16="http://schemas.microsoft.com/office/drawing/2014/main" id="{1FAB325C-65E3-4924-8DD0-184E1BFA285E}"/>
              </a:ext>
            </a:extLst>
          </p:cNvPr>
          <p:cNvGraphicFramePr>
            <a:graphicFrameLocks noGrp="1"/>
          </p:cNvGraphicFramePr>
          <p:nvPr>
            <p:extLst>
              <p:ext uri="{D42A27DB-BD31-4B8C-83A1-F6EECF244321}">
                <p14:modId xmlns:p14="http://schemas.microsoft.com/office/powerpoint/2010/main" val="954193572"/>
              </p:ext>
            </p:extLst>
          </p:nvPr>
        </p:nvGraphicFramePr>
        <p:xfrm>
          <a:off x="799564" y="2149629"/>
          <a:ext cx="5990749" cy="2378207"/>
        </p:xfrm>
        <a:graphic>
          <a:graphicData uri="http://schemas.openxmlformats.org/drawingml/2006/table">
            <a:tbl>
              <a:tblPr/>
              <a:tblGrid>
                <a:gridCol w="1812925">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10824">
                  <a:extLst>
                    <a:ext uri="{9D8B030D-6E8A-4147-A177-3AD203B41FA5}">
                      <a16:colId xmlns:a16="http://schemas.microsoft.com/office/drawing/2014/main" val="20003"/>
                    </a:ext>
                  </a:extLst>
                </a:gridCol>
              </a:tblGrid>
              <a:tr h="351632">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T="45679" marB="4567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31 Dec 2016</a:t>
                      </a:r>
                    </a:p>
                  </a:txBody>
                  <a:tcPr marT="45679" marB="4567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31 Dec 2017</a:t>
                      </a:r>
                    </a:p>
                  </a:txBody>
                  <a:tcPr marT="45679" marB="4567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30 April 2018</a:t>
                      </a:r>
                      <a:r>
                        <a:rPr lang="en-GB" altLang="ja-JP" sz="1600" baseline="30000" dirty="0">
                          <a:ea typeface="ＭＳ Ｐゴシック" charset="-128"/>
                        </a:rPr>
                        <a:t>a</a:t>
                      </a:r>
                      <a:r>
                        <a:rPr kumimoji="0" lang="en-GB" altLang="ja-JP" sz="1500" b="0" i="0" u="none" strike="noStrike" cap="none" normalizeH="0" baseline="0" dirty="0">
                          <a:ln>
                            <a:noFill/>
                          </a:ln>
                          <a:solidFill>
                            <a:schemeClr val="tx1"/>
                          </a:solidFill>
                          <a:effectLst/>
                          <a:latin typeface="Calibri" pitchFamily="34" charset="0"/>
                          <a:ea typeface="ＭＳ Ｐゴシック" charset="-128"/>
                          <a:cs typeface="Arial" charset="0"/>
                        </a:rPr>
                        <a:t> </a:t>
                      </a:r>
                      <a:endParaRPr kumimoji="0" lang="en-GB" altLang="ja-JP" sz="1500" b="0" i="0" u="none" strike="noStrike" cap="none" normalizeH="0" baseline="30000" dirty="0">
                        <a:ln>
                          <a:noFill/>
                        </a:ln>
                        <a:solidFill>
                          <a:schemeClr val="tx1"/>
                        </a:solidFill>
                        <a:effectLst/>
                        <a:latin typeface="Calibri" pitchFamily="34" charset="0"/>
                        <a:ea typeface="ＭＳ Ｐゴシック" charset="-128"/>
                        <a:cs typeface="Arial" charset="0"/>
                      </a:endParaRPr>
                    </a:p>
                  </a:txBody>
                  <a:tcPr marT="45679" marB="4567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2952">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Troops/formed police units</a:t>
                      </a:r>
                      <a:endParaRPr kumimoji="0" lang="en-GB" altLang="ja-JP" sz="1500" b="0" i="0" u="none" strike="noStrike" cap="none" normalizeH="0" baseline="0" dirty="0">
                        <a:ln>
                          <a:noFill/>
                        </a:ln>
                        <a:solidFill>
                          <a:srgbClr val="FF0000"/>
                        </a:solidFill>
                        <a:effectLst/>
                        <a:latin typeface="Calibri" pitchFamily="34" charset="0"/>
                        <a:ea typeface="ＭＳ Ｐゴシック" charset="-128"/>
                        <a:cs typeface="Arial" charset="0"/>
                      </a:endParaRPr>
                    </a:p>
                  </a:txBody>
                  <a:tcPr marT="45679" marB="4567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249</a:t>
                      </a:r>
                    </a:p>
                  </a:txBody>
                  <a:tcPr marT="45679" marB="4567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0" i="0" u="none" strike="noStrike" cap="none" normalizeH="0" baseline="0" dirty="0">
                          <a:ln>
                            <a:noFill/>
                          </a:ln>
                          <a:solidFill>
                            <a:schemeClr val="tx1"/>
                          </a:solidFill>
                          <a:effectLst/>
                          <a:latin typeface="Calibri" pitchFamily="34" charset="0"/>
                          <a:ea typeface="ＭＳ Ｐゴシック" charset="-128"/>
                          <a:cs typeface="Arial" charset="0"/>
                        </a:rPr>
                        <a:t>250</a:t>
                      </a:r>
                    </a:p>
                  </a:txBody>
                  <a:tcPr marT="45679" marB="4567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GB" altLang="ja-JP" sz="1500" b="0" i="0" u="none" strike="noStrike" kern="1200" cap="none" normalizeH="0" baseline="0" dirty="0">
                          <a:ln>
                            <a:noFill/>
                          </a:ln>
                          <a:solidFill>
                            <a:schemeClr val="tx1"/>
                          </a:solidFill>
                          <a:effectLst/>
                          <a:latin typeface="Calibri" pitchFamily="34" charset="0"/>
                          <a:ea typeface="ＭＳ Ｐゴシック" charset="-128"/>
                          <a:cs typeface="Arial" charset="0"/>
                        </a:rPr>
                        <a:t>385</a:t>
                      </a:r>
                      <a:r>
                        <a:rPr kumimoji="0" lang="en-GB" altLang="ja-JP" sz="1400" b="0" i="0" u="none" strike="noStrike" kern="1200" cap="none" normalizeH="0" baseline="30000" dirty="0">
                          <a:ln>
                            <a:noFill/>
                          </a:ln>
                          <a:solidFill>
                            <a:schemeClr val="tx1"/>
                          </a:solidFill>
                          <a:effectLst/>
                          <a:latin typeface="Calibri" pitchFamily="34" charset="0"/>
                          <a:ea typeface="ＭＳ Ｐゴシック" charset="-128"/>
                          <a:cs typeface="Arial" charset="0"/>
                        </a:rPr>
                        <a:t>b</a:t>
                      </a:r>
                      <a:endParaRPr kumimoji="0" lang="en-GB" altLang="ja-JP" sz="1500" b="0" i="0" u="none" strike="noStrike" kern="1200" cap="none" normalizeH="0" baseline="30000" dirty="0">
                        <a:ln>
                          <a:noFill/>
                        </a:ln>
                        <a:solidFill>
                          <a:schemeClr val="tx1"/>
                        </a:solidFill>
                        <a:effectLst/>
                        <a:latin typeface="Calibri" pitchFamily="34" charset="0"/>
                        <a:ea typeface="ＭＳ Ｐゴシック" charset="-128"/>
                        <a:cs typeface="Arial" charset="0"/>
                      </a:endParaRPr>
                    </a:p>
                  </a:txBody>
                  <a:tcPr marT="45679" marB="4567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8090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COE claims (active missions)</a:t>
                      </a:r>
                      <a:endParaRPr kumimoji="0" lang="en-GB" altLang="ja-JP" sz="1500" b="0" i="0" u="none" strike="noStrike" cap="none" normalizeH="0" baseline="0" dirty="0">
                        <a:ln>
                          <a:noFill/>
                        </a:ln>
                        <a:solidFill>
                          <a:schemeClr val="tx1"/>
                        </a:solidFill>
                        <a:effectLst/>
                        <a:latin typeface="Calibri" pitchFamily="34" charset="0"/>
                        <a:ea typeface="ＭＳ Ｐゴシック" charset="-128"/>
                        <a:cs typeface="Arial" charset="0"/>
                      </a:endParaRP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475</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0" i="0" u="none" strike="noStrike" cap="none" normalizeH="0" baseline="0" dirty="0">
                          <a:ln>
                            <a:noFill/>
                          </a:ln>
                          <a:solidFill>
                            <a:schemeClr val="tx1"/>
                          </a:solidFill>
                          <a:effectLst/>
                          <a:latin typeface="Calibri" pitchFamily="34" charset="0"/>
                          <a:ea typeface="ＭＳ Ｐゴシック" charset="-128"/>
                          <a:cs typeface="Arial" charset="0"/>
                        </a:rPr>
                        <a:t>460</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734</a:t>
                      </a:r>
                    </a:p>
                  </a:txBody>
                  <a:tcPr marT="45679" marB="4567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8090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COE claims (closed missions)</a:t>
                      </a:r>
                      <a:endParaRPr kumimoji="0" lang="en-GB" altLang="ja-JP" sz="1500" b="0" i="0" u="none" strike="noStrike" cap="none" normalizeH="0" baseline="0" dirty="0">
                        <a:ln>
                          <a:noFill/>
                        </a:ln>
                        <a:solidFill>
                          <a:schemeClr val="tx1"/>
                        </a:solidFill>
                        <a:effectLst/>
                        <a:latin typeface="Calibri" pitchFamily="34" charset="0"/>
                        <a:ea typeface="ＭＳ Ｐゴシック" charset="-128"/>
                        <a:cs typeface="Arial" charset="0"/>
                      </a:endParaRP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86</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86</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86</a:t>
                      </a:r>
                    </a:p>
                  </a:txBody>
                  <a:tcPr marT="45679" marB="4567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8090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err="1">
                          <a:ln>
                            <a:noFill/>
                          </a:ln>
                          <a:solidFill>
                            <a:schemeClr val="tx1"/>
                          </a:solidFill>
                          <a:effectLst/>
                          <a:latin typeface="Calibri" pitchFamily="34" charset="0"/>
                          <a:ea typeface="ＭＳ Ｐゴシック" charset="-128"/>
                          <a:cs typeface="Arial" charset="0"/>
                        </a:rPr>
                        <a:t>TOTAL</a:t>
                      </a:r>
                      <a:r>
                        <a:rPr kumimoji="0" lang="en-GB" altLang="ja-JP" sz="1500" b="1" i="0" u="none" strike="noStrike" cap="none" normalizeH="0" baseline="30000" dirty="0" err="1">
                          <a:ln>
                            <a:noFill/>
                          </a:ln>
                          <a:solidFill>
                            <a:schemeClr val="tx1"/>
                          </a:solidFill>
                          <a:effectLst/>
                          <a:latin typeface="Calibri" pitchFamily="34" charset="0"/>
                          <a:ea typeface="ＭＳ Ｐゴシック" charset="-128"/>
                          <a:cs typeface="Arial" charset="0"/>
                        </a:rPr>
                        <a:t>c</a:t>
                      </a:r>
                      <a:endParaRPr kumimoji="0" lang="en-GB" altLang="ja-JP" sz="1500" b="0" i="0" u="none" strike="noStrike" cap="none" normalizeH="0" baseline="30000" dirty="0">
                        <a:ln>
                          <a:noFill/>
                        </a:ln>
                        <a:solidFill>
                          <a:schemeClr val="tx1"/>
                        </a:solidFill>
                        <a:effectLst/>
                        <a:latin typeface="Calibri" pitchFamily="34" charset="0"/>
                        <a:ea typeface="ＭＳ Ｐゴシック" charset="-128"/>
                        <a:cs typeface="Arial" charset="0"/>
                      </a:endParaRP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810</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796</a:t>
                      </a:r>
                    </a:p>
                  </a:txBody>
                  <a:tcPr marT="45679" marB="4567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GB" altLang="ja-JP" sz="1500" b="1" i="0" u="none" strike="noStrike" cap="none" normalizeH="0" baseline="0" dirty="0">
                          <a:ln>
                            <a:noFill/>
                          </a:ln>
                          <a:solidFill>
                            <a:schemeClr val="tx1"/>
                          </a:solidFill>
                          <a:effectLst/>
                          <a:latin typeface="Calibri" pitchFamily="34" charset="0"/>
                          <a:ea typeface="ＭＳ Ｐゴシック" charset="-128"/>
                          <a:cs typeface="Arial" charset="0"/>
                        </a:rPr>
                        <a:t>1,205</a:t>
                      </a:r>
                    </a:p>
                  </a:txBody>
                  <a:tcPr marT="45679" marB="4567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2" name="Text Box 140">
            <a:extLst>
              <a:ext uri="{FF2B5EF4-FFF2-40B4-BE49-F238E27FC236}">
                <a16:creationId xmlns:a16="http://schemas.microsoft.com/office/drawing/2014/main" id="{36EFBAA8-D27A-42CC-A317-2F02E338DC86}"/>
              </a:ext>
            </a:extLst>
          </p:cNvPr>
          <p:cNvSpPr txBox="1">
            <a:spLocks noChangeArrowheads="1"/>
          </p:cNvSpPr>
          <p:nvPr/>
        </p:nvSpPr>
        <p:spPr bwMode="auto">
          <a:xfrm>
            <a:off x="379413" y="5025371"/>
            <a:ext cx="7162800" cy="1902059"/>
          </a:xfrm>
          <a:prstGeom prst="rect">
            <a:avLst/>
          </a:prstGeom>
          <a:noFill/>
          <a:ln w="9525">
            <a:noFill/>
            <a:miter lim="800000"/>
            <a:headEnd/>
            <a:tailEnd/>
          </a:ln>
        </p:spPr>
        <p:txBody>
          <a:bodyPr>
            <a:spAutoFit/>
          </a:bodyPr>
          <a:lstStyle/>
          <a:p>
            <a:pPr>
              <a:lnSpc>
                <a:spcPct val="80000"/>
              </a:lnSpc>
              <a:spcBef>
                <a:spcPct val="20000"/>
              </a:spcBef>
            </a:pPr>
            <a:r>
              <a:rPr lang="en-GB" altLang="ja-JP" baseline="30000" dirty="0">
                <a:ea typeface="ＭＳ Ｐゴシック" charset="-128"/>
              </a:rPr>
              <a:t>a</a:t>
            </a:r>
            <a:r>
              <a:rPr lang="en-GB" altLang="ja-JP" sz="1200" dirty="0">
                <a:ea typeface="ＭＳ Ｐゴシック" charset="-128"/>
              </a:rPr>
              <a:t> Payments for troops/formed police unit costs for all missions  are current up to January 2018 except: MINUJUSTH, MINURSO, UNAMID, UNFICYP, UNMISS and UNSOS, which are paid  up to October 2017; MONUSCO and UNISFA, which are paid up to December 2017. Payments for COE for active missions are current up to December 2017 for all missions except MINURSO, MONUSCO, UNAMID, UNFICYP, UNMISS and UNSOS, which are paid up to  September 2017 and UNISFA, which is paid partially up to June 2017.</a:t>
            </a:r>
          </a:p>
          <a:p>
            <a:pPr>
              <a:lnSpc>
                <a:spcPct val="80000"/>
              </a:lnSpc>
              <a:spcBef>
                <a:spcPct val="20000"/>
              </a:spcBef>
            </a:pPr>
            <a:endParaRPr lang="en-GB" altLang="ja-JP" sz="1200" dirty="0">
              <a:ea typeface="ＭＳ Ｐゴシック" charset="-128"/>
            </a:endParaRPr>
          </a:p>
          <a:p>
            <a:pPr lvl="0">
              <a:lnSpc>
                <a:spcPct val="80000"/>
              </a:lnSpc>
              <a:spcBef>
                <a:spcPct val="20000"/>
              </a:spcBef>
            </a:pPr>
            <a:r>
              <a:rPr lang="en-GB" altLang="ja-JP" sz="1200" baseline="30000" dirty="0">
                <a:ea typeface="ＭＳ Ｐゴシック" charset="-128"/>
              </a:rPr>
              <a:t>b </a:t>
            </a:r>
            <a:r>
              <a:rPr lang="en-GB" altLang="ja-JP" sz="1200" dirty="0">
                <a:ea typeface="ＭＳ Ｐゴシック" charset="-128"/>
              </a:rPr>
              <a:t>Excludes reimbursement for services rendered in April 2018 pending deployment statistics.</a:t>
            </a:r>
          </a:p>
          <a:p>
            <a:pPr lvl="0">
              <a:lnSpc>
                <a:spcPct val="80000"/>
              </a:lnSpc>
              <a:spcBef>
                <a:spcPct val="20000"/>
              </a:spcBef>
            </a:pPr>
            <a:r>
              <a:rPr lang="en-GB" altLang="ja-JP" sz="1200" dirty="0">
                <a:ea typeface="ＭＳ Ｐゴシック" charset="-128"/>
              </a:rPr>
              <a:t>   </a:t>
            </a:r>
          </a:p>
          <a:p>
            <a:pPr>
              <a:lnSpc>
                <a:spcPct val="80000"/>
              </a:lnSpc>
              <a:spcBef>
                <a:spcPct val="20000"/>
              </a:spcBef>
            </a:pPr>
            <a:r>
              <a:rPr lang="en-GB" altLang="ja-JP" baseline="30000" dirty="0">
                <a:ea typeface="ＭＳ Ｐゴシック" charset="-128"/>
              </a:rPr>
              <a:t>c </a:t>
            </a:r>
            <a:r>
              <a:rPr lang="en-GB" altLang="ja-JP" sz="1200" dirty="0">
                <a:ea typeface="ＭＳ Ｐゴシック" charset="-128"/>
              </a:rPr>
              <a:t>Does not include Letters of Assist  and death and disability claim costs which have balances of $146 million and $5 million respectively as at  30 April 2018.</a:t>
            </a:r>
          </a:p>
          <a:p>
            <a:pPr>
              <a:lnSpc>
                <a:spcPct val="80000"/>
              </a:lnSpc>
              <a:spcBef>
                <a:spcPct val="20000"/>
              </a:spcBef>
            </a:pPr>
            <a:endParaRPr lang="en-GB" altLang="ja-JP" sz="1200" dirty="0">
              <a:ea typeface="ＭＳ Ｐゴシック" charset="-128"/>
            </a:endParaRPr>
          </a:p>
        </p:txBody>
      </p:sp>
      <p:sp>
        <p:nvSpPr>
          <p:cNvPr id="103" name="Text Box 77">
            <a:extLst>
              <a:ext uri="{FF2B5EF4-FFF2-40B4-BE49-F238E27FC236}">
                <a16:creationId xmlns:a16="http://schemas.microsoft.com/office/drawing/2014/main" id="{AF5C16DC-9162-46F1-A9FA-98110D065A4B}"/>
              </a:ext>
            </a:extLst>
          </p:cNvPr>
          <p:cNvSpPr txBox="1">
            <a:spLocks noChangeArrowheads="1"/>
          </p:cNvSpPr>
          <p:nvPr/>
        </p:nvSpPr>
        <p:spPr bwMode="auto">
          <a:xfrm>
            <a:off x="78971" y="242422"/>
            <a:ext cx="8356601" cy="1692771"/>
          </a:xfrm>
          <a:prstGeom prst="rect">
            <a:avLst/>
          </a:prstGeom>
          <a:noFill/>
          <a:ln w="9525">
            <a:noFill/>
            <a:miter lim="800000"/>
            <a:headEnd/>
            <a:tailEnd/>
          </a:ln>
        </p:spPr>
        <p:txBody>
          <a:bodyPr wrap="square">
            <a:spAutoFit/>
          </a:bodyPr>
          <a:lstStyle/>
          <a:p>
            <a:r>
              <a:rPr lang="en-GB" altLang="ja-JP" sz="2800" dirty="0">
                <a:ea typeface="ＭＳ Ｐゴシック" pitchFamily="34" charset="-128"/>
              </a:rPr>
              <a:t>Chart 10 -</a:t>
            </a:r>
            <a:r>
              <a:rPr lang="en-GB" altLang="ja-JP" sz="2800" dirty="0">
                <a:solidFill>
                  <a:srgbClr val="0066CC"/>
                </a:solidFill>
                <a:ea typeface="ＭＳ Ｐゴシック" pitchFamily="34" charset="-128"/>
              </a:rPr>
              <a:t> </a:t>
            </a:r>
            <a:r>
              <a:rPr lang="en-GB" altLang="ja-JP" sz="2800" dirty="0">
                <a:solidFill>
                  <a:srgbClr val="0066CC"/>
                </a:solidFill>
                <a:ea typeface="ＭＳ Ｐゴシック" charset="-128"/>
              </a:rPr>
              <a:t>Outstanding Payments to Member States</a:t>
            </a:r>
          </a:p>
          <a:p>
            <a:r>
              <a:rPr lang="en-GB" altLang="ja-JP" sz="2000" dirty="0">
                <a:ea typeface="ＭＳ Ｐゴシック" charset="-128"/>
              </a:rPr>
              <a:t>2018 Outstanding Payments (</a:t>
            </a:r>
            <a:r>
              <a:rPr lang="en-US" altLang="ja-JP" sz="2000" dirty="0">
                <a:ea typeface="ＭＳ Ｐゴシック" charset="-128"/>
              </a:rPr>
              <a:t>US$ millions)</a:t>
            </a:r>
            <a:r>
              <a:rPr lang="en-GB" altLang="ja-JP" sz="2000" dirty="0">
                <a:solidFill>
                  <a:srgbClr val="0066FF"/>
                </a:solidFill>
                <a:ea typeface="ＭＳ Ｐゴシック" charset="-128"/>
              </a:rPr>
              <a:t> </a:t>
            </a:r>
          </a:p>
          <a:p>
            <a:endParaRPr lang="en-GB" altLang="ja-JP" sz="2000" dirty="0">
              <a:ea typeface="ＭＳ Ｐゴシック" charset="-128"/>
            </a:endParaRPr>
          </a:p>
          <a:p>
            <a:endParaRPr lang="ja-JP" altLang="en-GB" sz="3600" dirty="0">
              <a:solidFill>
                <a:srgbClr val="0066CC"/>
              </a:solidFill>
              <a:ea typeface="ＭＳ Ｐゴシック" charset="-128"/>
            </a:endParaRPr>
          </a:p>
        </p:txBody>
      </p:sp>
    </p:spTree>
    <p:extLst>
      <p:ext uri="{BB962C8B-B14F-4D97-AF65-F5344CB8AC3E}">
        <p14:creationId xmlns:p14="http://schemas.microsoft.com/office/powerpoint/2010/main" val="289072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62">
            <a:extLst>
              <a:ext uri="{FF2B5EF4-FFF2-40B4-BE49-F238E27FC236}">
                <a16:creationId xmlns:a16="http://schemas.microsoft.com/office/drawing/2014/main" id="{9221EED3-F04A-4718-95F4-53CC7D467C85}"/>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4" name="Line 64">
            <a:extLst>
              <a:ext uri="{FF2B5EF4-FFF2-40B4-BE49-F238E27FC236}">
                <a16:creationId xmlns:a16="http://schemas.microsoft.com/office/drawing/2014/main" id="{B1E632CF-5624-45A8-BE2A-77D37F938B3A}"/>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5" name="Line 66">
            <a:extLst>
              <a:ext uri="{FF2B5EF4-FFF2-40B4-BE49-F238E27FC236}">
                <a16:creationId xmlns:a16="http://schemas.microsoft.com/office/drawing/2014/main" id="{D59E7F4D-72AC-4E2E-91E3-0949709494D3}"/>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6" name="Line 68">
            <a:extLst>
              <a:ext uri="{FF2B5EF4-FFF2-40B4-BE49-F238E27FC236}">
                <a16:creationId xmlns:a16="http://schemas.microsoft.com/office/drawing/2014/main" id="{8AE39F2D-AF91-4E8D-B448-06CC251652F2}"/>
              </a:ext>
            </a:extLst>
          </p:cNvPr>
          <p:cNvSpPr>
            <a:spLocks noChangeShapeType="1"/>
          </p:cNvSpPr>
          <p:nvPr/>
        </p:nvSpPr>
        <p:spPr bwMode="auto">
          <a:xfrm>
            <a:off x="6315075" y="1600200"/>
            <a:ext cx="1609725" cy="0"/>
          </a:xfrm>
          <a:prstGeom prst="line">
            <a:avLst/>
          </a:prstGeom>
          <a:noFill/>
          <a:ln w="9525">
            <a:noFill/>
            <a:round/>
            <a:headEnd/>
            <a:tailEnd/>
          </a:ln>
        </p:spPr>
        <p:txBody>
          <a:bodyPr wrap="none"/>
          <a:lstStyle/>
          <a:p>
            <a:endParaRPr lang="en-US"/>
          </a:p>
        </p:txBody>
      </p:sp>
      <p:sp>
        <p:nvSpPr>
          <p:cNvPr id="7" name="Text Box 7">
            <a:extLst>
              <a:ext uri="{FF2B5EF4-FFF2-40B4-BE49-F238E27FC236}">
                <a16:creationId xmlns:a16="http://schemas.microsoft.com/office/drawing/2014/main" id="{FD636888-1A4B-4543-965A-295AF909EF9E}"/>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 name="Line 58">
            <a:extLst>
              <a:ext uri="{FF2B5EF4-FFF2-40B4-BE49-F238E27FC236}">
                <a16:creationId xmlns:a16="http://schemas.microsoft.com/office/drawing/2014/main" id="{3CF6742C-03AE-4110-82EB-84EC7F90057F}"/>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9" name="Line 62">
            <a:extLst>
              <a:ext uri="{FF2B5EF4-FFF2-40B4-BE49-F238E27FC236}">
                <a16:creationId xmlns:a16="http://schemas.microsoft.com/office/drawing/2014/main" id="{BE4ECFF4-515F-4560-913E-A029CCC9E701}"/>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10" name="Line 64">
            <a:extLst>
              <a:ext uri="{FF2B5EF4-FFF2-40B4-BE49-F238E27FC236}">
                <a16:creationId xmlns:a16="http://schemas.microsoft.com/office/drawing/2014/main" id="{7AB13650-BA4D-4D0E-90F0-D34D18FA54D5}"/>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11" name="Line 66">
            <a:extLst>
              <a:ext uri="{FF2B5EF4-FFF2-40B4-BE49-F238E27FC236}">
                <a16:creationId xmlns:a16="http://schemas.microsoft.com/office/drawing/2014/main" id="{6435FAA7-B716-4328-BA0C-A83AFD2D1538}"/>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12" name="Line 68">
            <a:extLst>
              <a:ext uri="{FF2B5EF4-FFF2-40B4-BE49-F238E27FC236}">
                <a16:creationId xmlns:a16="http://schemas.microsoft.com/office/drawing/2014/main" id="{947E511F-5C62-407F-AC23-525488826F52}"/>
              </a:ext>
            </a:extLst>
          </p:cNvPr>
          <p:cNvSpPr>
            <a:spLocks noChangeShapeType="1"/>
          </p:cNvSpPr>
          <p:nvPr/>
        </p:nvSpPr>
        <p:spPr bwMode="auto">
          <a:xfrm>
            <a:off x="6696075" y="1752600"/>
            <a:ext cx="1609725" cy="0"/>
          </a:xfrm>
          <a:prstGeom prst="line">
            <a:avLst/>
          </a:prstGeom>
          <a:noFill/>
          <a:ln w="9525">
            <a:noFill/>
            <a:round/>
            <a:headEnd/>
            <a:tailEnd/>
          </a:ln>
        </p:spPr>
        <p:txBody>
          <a:bodyPr wrap="none"/>
          <a:lstStyle/>
          <a:p>
            <a:endParaRPr lang="en-US"/>
          </a:p>
        </p:txBody>
      </p:sp>
      <p:sp>
        <p:nvSpPr>
          <p:cNvPr id="13" name="Text Box 7">
            <a:extLst>
              <a:ext uri="{FF2B5EF4-FFF2-40B4-BE49-F238E27FC236}">
                <a16:creationId xmlns:a16="http://schemas.microsoft.com/office/drawing/2014/main" id="{E2011F57-C25C-4DEE-AE4E-2FCBF5EB525F}"/>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4" name="Line 58">
            <a:extLst>
              <a:ext uri="{FF2B5EF4-FFF2-40B4-BE49-F238E27FC236}">
                <a16:creationId xmlns:a16="http://schemas.microsoft.com/office/drawing/2014/main" id="{95AFB9FA-5461-40D8-BD5E-DC92CA4FB161}"/>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15" name="Line 62">
            <a:extLst>
              <a:ext uri="{FF2B5EF4-FFF2-40B4-BE49-F238E27FC236}">
                <a16:creationId xmlns:a16="http://schemas.microsoft.com/office/drawing/2014/main" id="{FF19FC8B-A624-463D-B239-8D656183A4F4}"/>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16" name="Line 64">
            <a:extLst>
              <a:ext uri="{FF2B5EF4-FFF2-40B4-BE49-F238E27FC236}">
                <a16:creationId xmlns:a16="http://schemas.microsoft.com/office/drawing/2014/main" id="{8FA23EFC-7963-4FD0-8C9E-9F3A1F99E4F9}"/>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17" name="Line 66">
            <a:extLst>
              <a:ext uri="{FF2B5EF4-FFF2-40B4-BE49-F238E27FC236}">
                <a16:creationId xmlns:a16="http://schemas.microsoft.com/office/drawing/2014/main" id="{375AC0F9-9254-409F-9EC0-6FB5582AAEDE}"/>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18" name="Line 68">
            <a:extLst>
              <a:ext uri="{FF2B5EF4-FFF2-40B4-BE49-F238E27FC236}">
                <a16:creationId xmlns:a16="http://schemas.microsoft.com/office/drawing/2014/main" id="{B3FADFC9-0E45-471A-B575-86502EAD6FF4}"/>
              </a:ext>
            </a:extLst>
          </p:cNvPr>
          <p:cNvSpPr>
            <a:spLocks noChangeShapeType="1"/>
          </p:cNvSpPr>
          <p:nvPr/>
        </p:nvSpPr>
        <p:spPr bwMode="auto">
          <a:xfrm>
            <a:off x="6543675" y="1600200"/>
            <a:ext cx="1609725" cy="0"/>
          </a:xfrm>
          <a:prstGeom prst="line">
            <a:avLst/>
          </a:prstGeom>
          <a:noFill/>
          <a:ln w="9525">
            <a:noFill/>
            <a:round/>
            <a:headEnd/>
            <a:tailEnd/>
          </a:ln>
        </p:spPr>
        <p:txBody>
          <a:bodyPr wrap="none"/>
          <a:lstStyle/>
          <a:p>
            <a:endParaRPr lang="en-US"/>
          </a:p>
        </p:txBody>
      </p:sp>
      <p:pic>
        <p:nvPicPr>
          <p:cNvPr id="19" name="Picture 4">
            <a:extLst>
              <a:ext uri="{FF2B5EF4-FFF2-40B4-BE49-F238E27FC236}">
                <a16:creationId xmlns:a16="http://schemas.microsoft.com/office/drawing/2014/main" id="{0D827060-EAF1-4F15-8B4F-8A7230A892E2}"/>
              </a:ext>
            </a:extLst>
          </p:cNvPr>
          <p:cNvPicPr>
            <a:picLocks noChangeAspect="1" noChangeArrowheads="1"/>
          </p:cNvPicPr>
          <p:nvPr/>
        </p:nvPicPr>
        <p:blipFill>
          <a:blip r:embed="rId2"/>
          <a:srcRect/>
          <a:stretch>
            <a:fillRect/>
          </a:stretch>
        </p:blipFill>
        <p:spPr bwMode="auto">
          <a:xfrm>
            <a:off x="7696200" y="533400"/>
            <a:ext cx="1066800" cy="960438"/>
          </a:xfrm>
          <a:prstGeom prst="rect">
            <a:avLst/>
          </a:prstGeom>
          <a:noFill/>
          <a:ln w="9525">
            <a:noFill/>
            <a:miter lim="800000"/>
            <a:headEnd/>
            <a:tailEnd/>
          </a:ln>
        </p:spPr>
      </p:pic>
      <p:sp>
        <p:nvSpPr>
          <p:cNvPr id="20" name="Text Box 6">
            <a:extLst>
              <a:ext uri="{FF2B5EF4-FFF2-40B4-BE49-F238E27FC236}">
                <a16:creationId xmlns:a16="http://schemas.microsoft.com/office/drawing/2014/main" id="{200FCFEE-7C02-467B-AA5D-E9BE70F095CB}"/>
              </a:ext>
            </a:extLst>
          </p:cNvPr>
          <p:cNvSpPr txBox="1">
            <a:spLocks noChangeArrowheads="1"/>
          </p:cNvSpPr>
          <p:nvPr/>
        </p:nvSpPr>
        <p:spPr bwMode="auto">
          <a:xfrm>
            <a:off x="7702550" y="1600200"/>
            <a:ext cx="1441450" cy="457200"/>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21" name="Group 37">
            <a:extLst>
              <a:ext uri="{FF2B5EF4-FFF2-40B4-BE49-F238E27FC236}">
                <a16:creationId xmlns:a16="http://schemas.microsoft.com/office/drawing/2014/main" id="{FFC92E09-82DF-4970-A951-09211F9EBDA7}"/>
              </a:ext>
            </a:extLst>
          </p:cNvPr>
          <p:cNvGrpSpPr>
            <a:grpSpLocks/>
          </p:cNvGrpSpPr>
          <p:nvPr/>
        </p:nvGrpSpPr>
        <p:grpSpPr bwMode="auto">
          <a:xfrm>
            <a:off x="7712075" y="2286002"/>
            <a:ext cx="1162050" cy="606426"/>
            <a:chOff x="7658100" y="2106614"/>
            <a:chExt cx="1162050" cy="606425"/>
          </a:xfrm>
        </p:grpSpPr>
        <p:grpSp>
          <p:nvGrpSpPr>
            <p:cNvPr id="22" name="Group 58">
              <a:extLst>
                <a:ext uri="{FF2B5EF4-FFF2-40B4-BE49-F238E27FC236}">
                  <a16:creationId xmlns:a16="http://schemas.microsoft.com/office/drawing/2014/main" id="{85337704-307F-43C2-B303-87146AB64C96}"/>
                </a:ext>
              </a:extLst>
            </p:cNvPr>
            <p:cNvGrpSpPr>
              <a:grpSpLocks/>
            </p:cNvGrpSpPr>
            <p:nvPr/>
          </p:nvGrpSpPr>
          <p:grpSpPr bwMode="auto">
            <a:xfrm>
              <a:off x="7667625" y="2106614"/>
              <a:ext cx="1152525" cy="606425"/>
              <a:chOff x="4830" y="1327"/>
              <a:chExt cx="726" cy="382"/>
            </a:xfrm>
          </p:grpSpPr>
          <p:sp>
            <p:nvSpPr>
              <p:cNvPr id="24" name="Text Box 59">
                <a:extLst>
                  <a:ext uri="{FF2B5EF4-FFF2-40B4-BE49-F238E27FC236}">
                    <a16:creationId xmlns:a16="http://schemas.microsoft.com/office/drawing/2014/main" id="{1340429D-3E15-4D57-A755-941F019811F3}"/>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25" name="Text Box 60">
                <a:extLst>
                  <a:ext uri="{FF2B5EF4-FFF2-40B4-BE49-F238E27FC236}">
                    <a16:creationId xmlns:a16="http://schemas.microsoft.com/office/drawing/2014/main" id="{3A80393D-E420-400B-B408-A356D82CD0C6}"/>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26" name="Text Box 61">
                <a:extLst>
                  <a:ext uri="{FF2B5EF4-FFF2-40B4-BE49-F238E27FC236}">
                    <a16:creationId xmlns:a16="http://schemas.microsoft.com/office/drawing/2014/main" id="{53DA4EE9-AA5F-4CC7-908B-8C996B3B6CC8}"/>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23" name="Rectangle 63">
              <a:extLst>
                <a:ext uri="{FF2B5EF4-FFF2-40B4-BE49-F238E27FC236}">
                  <a16:creationId xmlns:a16="http://schemas.microsoft.com/office/drawing/2014/main" id="{FE0E9D5C-8B59-4448-85AD-4558A1B4A7AC}"/>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27" name="Rectangle 48">
            <a:extLst>
              <a:ext uri="{FF2B5EF4-FFF2-40B4-BE49-F238E27FC236}">
                <a16:creationId xmlns:a16="http://schemas.microsoft.com/office/drawing/2014/main" id="{EF8301B3-E5DD-4B9C-A94A-67D7BDDD1BBD}"/>
              </a:ext>
            </a:extLst>
          </p:cNvPr>
          <p:cNvSpPr>
            <a:spLocks/>
          </p:cNvSpPr>
          <p:nvPr/>
        </p:nvSpPr>
        <p:spPr bwMode="auto">
          <a:xfrm>
            <a:off x="7543800" y="304800"/>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8" name="Rectangle 6">
            <a:extLst>
              <a:ext uri="{FF2B5EF4-FFF2-40B4-BE49-F238E27FC236}">
                <a16:creationId xmlns:a16="http://schemas.microsoft.com/office/drawing/2014/main" id="{B6889915-A29E-4A24-B75A-73065AF69F7D}"/>
              </a:ext>
            </a:extLst>
          </p:cNvPr>
          <p:cNvSpPr txBox="1">
            <a:spLocks noGrp="1" noChangeArrowheads="1"/>
          </p:cNvSpPr>
          <p:nvPr/>
        </p:nvSpPr>
        <p:spPr bwMode="auto">
          <a:xfrm>
            <a:off x="6553200" y="6397625"/>
            <a:ext cx="2133600" cy="476250"/>
          </a:xfrm>
          <a:prstGeom prst="rect">
            <a:avLst/>
          </a:prstGeom>
          <a:noFill/>
          <a:ln w="9525">
            <a:noFill/>
            <a:miter lim="800000"/>
            <a:headEnd/>
            <a:tailEnd/>
          </a:ln>
        </p:spPr>
        <p:txBody>
          <a:bodyPr/>
          <a:lstStyle/>
          <a:p>
            <a:pPr algn="r"/>
            <a:r>
              <a:rPr lang="en-GB" altLang="ja-JP" sz="1400" dirty="0">
                <a:ea typeface="ＭＳ Ｐゴシック" charset="-128"/>
              </a:rPr>
              <a:t>11</a:t>
            </a:r>
          </a:p>
        </p:txBody>
      </p:sp>
      <p:sp>
        <p:nvSpPr>
          <p:cNvPr id="29" name="Line 62">
            <a:extLst>
              <a:ext uri="{FF2B5EF4-FFF2-40B4-BE49-F238E27FC236}">
                <a16:creationId xmlns:a16="http://schemas.microsoft.com/office/drawing/2014/main" id="{FF86BD5D-CE35-45F5-8292-31B5BDA66FB8}"/>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30" name="Line 64">
            <a:extLst>
              <a:ext uri="{FF2B5EF4-FFF2-40B4-BE49-F238E27FC236}">
                <a16:creationId xmlns:a16="http://schemas.microsoft.com/office/drawing/2014/main" id="{A99A846E-D216-4871-A0EF-EF3D8E138160}"/>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31" name="Line 66">
            <a:extLst>
              <a:ext uri="{FF2B5EF4-FFF2-40B4-BE49-F238E27FC236}">
                <a16:creationId xmlns:a16="http://schemas.microsoft.com/office/drawing/2014/main" id="{F14602C9-C5BB-47D3-A591-EFF5CF629B7D}"/>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32" name="Text Box 7">
            <a:extLst>
              <a:ext uri="{FF2B5EF4-FFF2-40B4-BE49-F238E27FC236}">
                <a16:creationId xmlns:a16="http://schemas.microsoft.com/office/drawing/2014/main" id="{18423D3D-B1A4-4369-9CDE-50283974FDED}"/>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3" name="Line 58">
            <a:extLst>
              <a:ext uri="{FF2B5EF4-FFF2-40B4-BE49-F238E27FC236}">
                <a16:creationId xmlns:a16="http://schemas.microsoft.com/office/drawing/2014/main" id="{2EA62F97-4611-4268-A839-E0E69FE20C3F}"/>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34" name="Line 62">
            <a:extLst>
              <a:ext uri="{FF2B5EF4-FFF2-40B4-BE49-F238E27FC236}">
                <a16:creationId xmlns:a16="http://schemas.microsoft.com/office/drawing/2014/main" id="{BF6C28D4-94EB-49B0-A27C-CA37E0BE3819}"/>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35" name="Line 64">
            <a:extLst>
              <a:ext uri="{FF2B5EF4-FFF2-40B4-BE49-F238E27FC236}">
                <a16:creationId xmlns:a16="http://schemas.microsoft.com/office/drawing/2014/main" id="{94821EB5-01ED-4725-B654-1CFF14CE11B8}"/>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36" name="Line 66">
            <a:extLst>
              <a:ext uri="{FF2B5EF4-FFF2-40B4-BE49-F238E27FC236}">
                <a16:creationId xmlns:a16="http://schemas.microsoft.com/office/drawing/2014/main" id="{7E152660-43A7-4C50-90F8-754B009C1674}"/>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37" name="Text Box 7">
            <a:extLst>
              <a:ext uri="{FF2B5EF4-FFF2-40B4-BE49-F238E27FC236}">
                <a16:creationId xmlns:a16="http://schemas.microsoft.com/office/drawing/2014/main" id="{9B1A1169-F2D2-4EB3-A119-BA78A06ED926}"/>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8" name="Line 58">
            <a:extLst>
              <a:ext uri="{FF2B5EF4-FFF2-40B4-BE49-F238E27FC236}">
                <a16:creationId xmlns:a16="http://schemas.microsoft.com/office/drawing/2014/main" id="{B8F33E19-6838-48DC-AFEF-E0A2BB10471C}"/>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39" name="Line 62">
            <a:extLst>
              <a:ext uri="{FF2B5EF4-FFF2-40B4-BE49-F238E27FC236}">
                <a16:creationId xmlns:a16="http://schemas.microsoft.com/office/drawing/2014/main" id="{0354EACE-3F69-495A-A8CE-C7EF1EFC73C4}"/>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40" name="Line 64">
            <a:extLst>
              <a:ext uri="{FF2B5EF4-FFF2-40B4-BE49-F238E27FC236}">
                <a16:creationId xmlns:a16="http://schemas.microsoft.com/office/drawing/2014/main" id="{1EEDAB0C-3618-4A70-B432-9DC3F227B997}"/>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41" name="Line 66">
            <a:extLst>
              <a:ext uri="{FF2B5EF4-FFF2-40B4-BE49-F238E27FC236}">
                <a16:creationId xmlns:a16="http://schemas.microsoft.com/office/drawing/2014/main" id="{7EAE6992-1858-4526-98E9-F4B9ECD542B3}"/>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42" name="Rectangle 48">
            <a:extLst>
              <a:ext uri="{FF2B5EF4-FFF2-40B4-BE49-F238E27FC236}">
                <a16:creationId xmlns:a16="http://schemas.microsoft.com/office/drawing/2014/main" id="{966E674D-6DE1-47AB-BE25-B57582501D0E}"/>
              </a:ext>
            </a:extLst>
          </p:cNvPr>
          <p:cNvSpPr>
            <a:spLocks/>
          </p:cNvSpPr>
          <p:nvPr/>
        </p:nvSpPr>
        <p:spPr bwMode="auto">
          <a:xfrm>
            <a:off x="7543800" y="304800"/>
            <a:ext cx="76200" cy="650398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43" name="Line 62">
            <a:extLst>
              <a:ext uri="{FF2B5EF4-FFF2-40B4-BE49-F238E27FC236}">
                <a16:creationId xmlns:a16="http://schemas.microsoft.com/office/drawing/2014/main" id="{BF9438E8-9FEF-4B0B-823B-EC6912EA1C76}"/>
              </a:ext>
            </a:extLst>
          </p:cNvPr>
          <p:cNvSpPr>
            <a:spLocks noChangeShapeType="1"/>
          </p:cNvSpPr>
          <p:nvPr/>
        </p:nvSpPr>
        <p:spPr bwMode="auto">
          <a:xfrm>
            <a:off x="1639888" y="1600200"/>
            <a:ext cx="1558925" cy="0"/>
          </a:xfrm>
          <a:prstGeom prst="line">
            <a:avLst/>
          </a:prstGeom>
          <a:noFill/>
          <a:ln w="9525">
            <a:noFill/>
            <a:round/>
            <a:headEnd/>
            <a:tailEnd/>
          </a:ln>
        </p:spPr>
        <p:txBody>
          <a:bodyPr wrap="none"/>
          <a:lstStyle/>
          <a:p>
            <a:endParaRPr lang="en-US"/>
          </a:p>
        </p:txBody>
      </p:sp>
      <p:sp>
        <p:nvSpPr>
          <p:cNvPr id="44" name="Line 64">
            <a:extLst>
              <a:ext uri="{FF2B5EF4-FFF2-40B4-BE49-F238E27FC236}">
                <a16:creationId xmlns:a16="http://schemas.microsoft.com/office/drawing/2014/main" id="{1CAB7550-A156-438F-AE57-B5C2011F930B}"/>
              </a:ext>
            </a:extLst>
          </p:cNvPr>
          <p:cNvSpPr>
            <a:spLocks noChangeShapeType="1"/>
          </p:cNvSpPr>
          <p:nvPr/>
        </p:nvSpPr>
        <p:spPr bwMode="auto">
          <a:xfrm>
            <a:off x="3198813" y="1600200"/>
            <a:ext cx="1558925" cy="0"/>
          </a:xfrm>
          <a:prstGeom prst="line">
            <a:avLst/>
          </a:prstGeom>
          <a:noFill/>
          <a:ln w="9525">
            <a:noFill/>
            <a:round/>
            <a:headEnd/>
            <a:tailEnd/>
          </a:ln>
        </p:spPr>
        <p:txBody>
          <a:bodyPr wrap="none"/>
          <a:lstStyle/>
          <a:p>
            <a:endParaRPr lang="en-US"/>
          </a:p>
        </p:txBody>
      </p:sp>
      <p:sp>
        <p:nvSpPr>
          <p:cNvPr id="45" name="Line 66">
            <a:extLst>
              <a:ext uri="{FF2B5EF4-FFF2-40B4-BE49-F238E27FC236}">
                <a16:creationId xmlns:a16="http://schemas.microsoft.com/office/drawing/2014/main" id="{A5702440-5517-498D-96B3-8D7C0C7C250D}"/>
              </a:ext>
            </a:extLst>
          </p:cNvPr>
          <p:cNvSpPr>
            <a:spLocks noChangeShapeType="1"/>
          </p:cNvSpPr>
          <p:nvPr/>
        </p:nvSpPr>
        <p:spPr bwMode="auto">
          <a:xfrm>
            <a:off x="4757738" y="1600200"/>
            <a:ext cx="1557337" cy="0"/>
          </a:xfrm>
          <a:prstGeom prst="line">
            <a:avLst/>
          </a:prstGeom>
          <a:noFill/>
          <a:ln w="9525">
            <a:noFill/>
            <a:round/>
            <a:headEnd/>
            <a:tailEnd/>
          </a:ln>
        </p:spPr>
        <p:txBody>
          <a:bodyPr wrap="none"/>
          <a:lstStyle/>
          <a:p>
            <a:endParaRPr lang="en-US"/>
          </a:p>
        </p:txBody>
      </p:sp>
      <p:sp>
        <p:nvSpPr>
          <p:cNvPr id="46" name="Text Box 7">
            <a:extLst>
              <a:ext uri="{FF2B5EF4-FFF2-40B4-BE49-F238E27FC236}">
                <a16:creationId xmlns:a16="http://schemas.microsoft.com/office/drawing/2014/main" id="{530EEECC-24B9-44D5-A18E-967BC625DD70}"/>
              </a:ext>
            </a:extLst>
          </p:cNvPr>
          <p:cNvSpPr txBox="1">
            <a:spLocks noChangeArrowheads="1"/>
          </p:cNvSpPr>
          <p:nvPr/>
        </p:nvSpPr>
        <p:spPr bwMode="auto">
          <a:xfrm>
            <a:off x="1508125" y="54467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7" name="Line 58">
            <a:extLst>
              <a:ext uri="{FF2B5EF4-FFF2-40B4-BE49-F238E27FC236}">
                <a16:creationId xmlns:a16="http://schemas.microsoft.com/office/drawing/2014/main" id="{246D4203-4FB2-45AF-9E52-5AB3F0D8C872}"/>
              </a:ext>
            </a:extLst>
          </p:cNvPr>
          <p:cNvSpPr>
            <a:spLocks noChangeShapeType="1"/>
          </p:cNvSpPr>
          <p:nvPr/>
        </p:nvSpPr>
        <p:spPr bwMode="auto">
          <a:xfrm>
            <a:off x="533400" y="1752600"/>
            <a:ext cx="1487488" cy="0"/>
          </a:xfrm>
          <a:prstGeom prst="line">
            <a:avLst/>
          </a:prstGeom>
          <a:noFill/>
          <a:ln w="9525">
            <a:noFill/>
            <a:round/>
            <a:headEnd/>
            <a:tailEnd/>
          </a:ln>
        </p:spPr>
        <p:txBody>
          <a:bodyPr wrap="none"/>
          <a:lstStyle/>
          <a:p>
            <a:endParaRPr lang="en-US"/>
          </a:p>
        </p:txBody>
      </p:sp>
      <p:sp>
        <p:nvSpPr>
          <p:cNvPr id="48" name="Line 62">
            <a:extLst>
              <a:ext uri="{FF2B5EF4-FFF2-40B4-BE49-F238E27FC236}">
                <a16:creationId xmlns:a16="http://schemas.microsoft.com/office/drawing/2014/main" id="{9D8307EC-A4AF-44CD-A851-9F3D24A4183E}"/>
              </a:ext>
            </a:extLst>
          </p:cNvPr>
          <p:cNvSpPr>
            <a:spLocks noChangeShapeType="1"/>
          </p:cNvSpPr>
          <p:nvPr/>
        </p:nvSpPr>
        <p:spPr bwMode="auto">
          <a:xfrm>
            <a:off x="2020888" y="1752600"/>
            <a:ext cx="1558925" cy="0"/>
          </a:xfrm>
          <a:prstGeom prst="line">
            <a:avLst/>
          </a:prstGeom>
          <a:noFill/>
          <a:ln w="9525">
            <a:noFill/>
            <a:round/>
            <a:headEnd/>
            <a:tailEnd/>
          </a:ln>
        </p:spPr>
        <p:txBody>
          <a:bodyPr wrap="none"/>
          <a:lstStyle/>
          <a:p>
            <a:endParaRPr lang="en-US"/>
          </a:p>
        </p:txBody>
      </p:sp>
      <p:sp>
        <p:nvSpPr>
          <p:cNvPr id="49" name="Line 64">
            <a:extLst>
              <a:ext uri="{FF2B5EF4-FFF2-40B4-BE49-F238E27FC236}">
                <a16:creationId xmlns:a16="http://schemas.microsoft.com/office/drawing/2014/main" id="{CB89B26F-7E3C-402C-A154-ACE077869F05}"/>
              </a:ext>
            </a:extLst>
          </p:cNvPr>
          <p:cNvSpPr>
            <a:spLocks noChangeShapeType="1"/>
          </p:cNvSpPr>
          <p:nvPr/>
        </p:nvSpPr>
        <p:spPr bwMode="auto">
          <a:xfrm>
            <a:off x="3579813" y="1752600"/>
            <a:ext cx="1558925" cy="0"/>
          </a:xfrm>
          <a:prstGeom prst="line">
            <a:avLst/>
          </a:prstGeom>
          <a:noFill/>
          <a:ln w="9525">
            <a:noFill/>
            <a:round/>
            <a:headEnd/>
            <a:tailEnd/>
          </a:ln>
        </p:spPr>
        <p:txBody>
          <a:bodyPr wrap="none"/>
          <a:lstStyle/>
          <a:p>
            <a:endParaRPr lang="en-US"/>
          </a:p>
        </p:txBody>
      </p:sp>
      <p:sp>
        <p:nvSpPr>
          <p:cNvPr id="50" name="Line 66">
            <a:extLst>
              <a:ext uri="{FF2B5EF4-FFF2-40B4-BE49-F238E27FC236}">
                <a16:creationId xmlns:a16="http://schemas.microsoft.com/office/drawing/2014/main" id="{002500F9-5235-4A65-8324-F2C6AC02EDDD}"/>
              </a:ext>
            </a:extLst>
          </p:cNvPr>
          <p:cNvSpPr>
            <a:spLocks noChangeShapeType="1"/>
          </p:cNvSpPr>
          <p:nvPr/>
        </p:nvSpPr>
        <p:spPr bwMode="auto">
          <a:xfrm>
            <a:off x="5138738" y="1752600"/>
            <a:ext cx="1557337" cy="0"/>
          </a:xfrm>
          <a:prstGeom prst="line">
            <a:avLst/>
          </a:prstGeom>
          <a:noFill/>
          <a:ln w="9525">
            <a:noFill/>
            <a:round/>
            <a:headEnd/>
            <a:tailEnd/>
          </a:ln>
        </p:spPr>
        <p:txBody>
          <a:bodyPr wrap="none"/>
          <a:lstStyle/>
          <a:p>
            <a:endParaRPr lang="en-US"/>
          </a:p>
        </p:txBody>
      </p:sp>
      <p:sp>
        <p:nvSpPr>
          <p:cNvPr id="51" name="Text Box 7">
            <a:extLst>
              <a:ext uri="{FF2B5EF4-FFF2-40B4-BE49-F238E27FC236}">
                <a16:creationId xmlns:a16="http://schemas.microsoft.com/office/drawing/2014/main" id="{7D3A8745-2D4D-491D-B77F-5F7A6FA224D0}"/>
              </a:ext>
            </a:extLst>
          </p:cNvPr>
          <p:cNvSpPr txBox="1">
            <a:spLocks noChangeArrowheads="1"/>
          </p:cNvSpPr>
          <p:nvPr/>
        </p:nvSpPr>
        <p:spPr bwMode="auto">
          <a:xfrm>
            <a:off x="1355725" y="5294313"/>
            <a:ext cx="184150" cy="366712"/>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2" name="Line 58">
            <a:extLst>
              <a:ext uri="{FF2B5EF4-FFF2-40B4-BE49-F238E27FC236}">
                <a16:creationId xmlns:a16="http://schemas.microsoft.com/office/drawing/2014/main" id="{194A4F04-4C59-4313-AFDE-EF71D82DA14C}"/>
              </a:ext>
            </a:extLst>
          </p:cNvPr>
          <p:cNvSpPr>
            <a:spLocks noChangeShapeType="1"/>
          </p:cNvSpPr>
          <p:nvPr/>
        </p:nvSpPr>
        <p:spPr bwMode="auto">
          <a:xfrm>
            <a:off x="381000" y="1600200"/>
            <a:ext cx="1487488" cy="0"/>
          </a:xfrm>
          <a:prstGeom prst="line">
            <a:avLst/>
          </a:prstGeom>
          <a:noFill/>
          <a:ln w="9525">
            <a:noFill/>
            <a:round/>
            <a:headEnd/>
            <a:tailEnd/>
          </a:ln>
        </p:spPr>
        <p:txBody>
          <a:bodyPr wrap="none"/>
          <a:lstStyle/>
          <a:p>
            <a:endParaRPr lang="en-US"/>
          </a:p>
        </p:txBody>
      </p:sp>
      <p:sp>
        <p:nvSpPr>
          <p:cNvPr id="53" name="Line 62">
            <a:extLst>
              <a:ext uri="{FF2B5EF4-FFF2-40B4-BE49-F238E27FC236}">
                <a16:creationId xmlns:a16="http://schemas.microsoft.com/office/drawing/2014/main" id="{0A643820-55F6-4EE5-B8BE-93AA8643394D}"/>
              </a:ext>
            </a:extLst>
          </p:cNvPr>
          <p:cNvSpPr>
            <a:spLocks noChangeShapeType="1"/>
          </p:cNvSpPr>
          <p:nvPr/>
        </p:nvSpPr>
        <p:spPr bwMode="auto">
          <a:xfrm>
            <a:off x="1868488" y="1600200"/>
            <a:ext cx="1558925" cy="0"/>
          </a:xfrm>
          <a:prstGeom prst="line">
            <a:avLst/>
          </a:prstGeom>
          <a:noFill/>
          <a:ln w="9525">
            <a:noFill/>
            <a:round/>
            <a:headEnd/>
            <a:tailEnd/>
          </a:ln>
        </p:spPr>
        <p:txBody>
          <a:bodyPr wrap="none"/>
          <a:lstStyle/>
          <a:p>
            <a:endParaRPr lang="en-US"/>
          </a:p>
        </p:txBody>
      </p:sp>
      <p:sp>
        <p:nvSpPr>
          <p:cNvPr id="54" name="Line 64">
            <a:extLst>
              <a:ext uri="{FF2B5EF4-FFF2-40B4-BE49-F238E27FC236}">
                <a16:creationId xmlns:a16="http://schemas.microsoft.com/office/drawing/2014/main" id="{BB678485-CA57-4061-A247-44A8AC6FC616}"/>
              </a:ext>
            </a:extLst>
          </p:cNvPr>
          <p:cNvSpPr>
            <a:spLocks noChangeShapeType="1"/>
          </p:cNvSpPr>
          <p:nvPr/>
        </p:nvSpPr>
        <p:spPr bwMode="auto">
          <a:xfrm>
            <a:off x="3427413" y="1600200"/>
            <a:ext cx="1558925" cy="0"/>
          </a:xfrm>
          <a:prstGeom prst="line">
            <a:avLst/>
          </a:prstGeom>
          <a:noFill/>
          <a:ln w="9525">
            <a:noFill/>
            <a:round/>
            <a:headEnd/>
            <a:tailEnd/>
          </a:ln>
        </p:spPr>
        <p:txBody>
          <a:bodyPr wrap="none"/>
          <a:lstStyle/>
          <a:p>
            <a:endParaRPr lang="en-US"/>
          </a:p>
        </p:txBody>
      </p:sp>
      <p:sp>
        <p:nvSpPr>
          <p:cNvPr id="55" name="Line 66">
            <a:extLst>
              <a:ext uri="{FF2B5EF4-FFF2-40B4-BE49-F238E27FC236}">
                <a16:creationId xmlns:a16="http://schemas.microsoft.com/office/drawing/2014/main" id="{73B33891-F3B4-44FA-857D-2E8EF7531908}"/>
              </a:ext>
            </a:extLst>
          </p:cNvPr>
          <p:cNvSpPr>
            <a:spLocks noChangeShapeType="1"/>
          </p:cNvSpPr>
          <p:nvPr/>
        </p:nvSpPr>
        <p:spPr bwMode="auto">
          <a:xfrm>
            <a:off x="4986338" y="1600200"/>
            <a:ext cx="1557337" cy="0"/>
          </a:xfrm>
          <a:prstGeom prst="line">
            <a:avLst/>
          </a:prstGeom>
          <a:noFill/>
          <a:ln w="9525">
            <a:noFill/>
            <a:round/>
            <a:headEnd/>
            <a:tailEnd/>
          </a:ln>
        </p:spPr>
        <p:txBody>
          <a:bodyPr wrap="none"/>
          <a:lstStyle/>
          <a:p>
            <a:endParaRPr lang="en-US"/>
          </a:p>
        </p:txBody>
      </p:sp>
      <p:sp>
        <p:nvSpPr>
          <p:cNvPr id="56" name="Text Box 77">
            <a:extLst>
              <a:ext uri="{FF2B5EF4-FFF2-40B4-BE49-F238E27FC236}">
                <a16:creationId xmlns:a16="http://schemas.microsoft.com/office/drawing/2014/main" id="{96FB98E8-5DD9-4E9A-9319-EAE7707063C5}"/>
              </a:ext>
            </a:extLst>
          </p:cNvPr>
          <p:cNvSpPr txBox="1">
            <a:spLocks noChangeArrowheads="1"/>
          </p:cNvSpPr>
          <p:nvPr/>
        </p:nvSpPr>
        <p:spPr bwMode="auto">
          <a:xfrm>
            <a:off x="60713" y="175164"/>
            <a:ext cx="7549374" cy="1046440"/>
          </a:xfrm>
          <a:prstGeom prst="rect">
            <a:avLst/>
          </a:prstGeom>
          <a:noFill/>
          <a:ln w="9525">
            <a:noFill/>
            <a:miter lim="800000"/>
            <a:headEnd/>
            <a:tailEnd/>
          </a:ln>
        </p:spPr>
        <p:txBody>
          <a:bodyPr wrap="none">
            <a:spAutoFit/>
          </a:bodyPr>
          <a:lstStyle/>
          <a:p>
            <a:r>
              <a:rPr lang="en-GB" altLang="ja-JP" sz="2800" dirty="0">
                <a:ea typeface="ＭＳ Ｐゴシック" pitchFamily="34" charset="-128"/>
              </a:rPr>
              <a:t>Chart 11 -</a:t>
            </a:r>
            <a:r>
              <a:rPr lang="en-GB" altLang="ja-JP" sz="2800" dirty="0">
                <a:solidFill>
                  <a:srgbClr val="0066CC"/>
                </a:solidFill>
                <a:ea typeface="ＭＳ Ｐゴシック" pitchFamily="34" charset="-128"/>
              </a:rPr>
              <a:t> </a:t>
            </a:r>
            <a:r>
              <a:rPr lang="en-GB" altLang="ja-JP" sz="2800" dirty="0">
                <a:solidFill>
                  <a:srgbClr val="0066CC"/>
                </a:solidFill>
                <a:ea typeface="ＭＳ Ｐゴシック" charset="-128"/>
              </a:rPr>
              <a:t>Outstanding Payment to Member States</a:t>
            </a:r>
          </a:p>
          <a:p>
            <a:r>
              <a:rPr lang="en-GB" altLang="ja-JP" sz="1700" dirty="0">
                <a:ea typeface="ＭＳ Ｐゴシック" charset="-128"/>
              </a:rPr>
              <a:t>Amounts Owed for Troops/Formed Police Units and Contingent-Owned Equipment</a:t>
            </a:r>
          </a:p>
          <a:p>
            <a:r>
              <a:rPr lang="en-GB" altLang="ja-JP" sz="1700" dirty="0">
                <a:ea typeface="ＭＳ Ｐゴシック" charset="-128"/>
              </a:rPr>
              <a:t>at 30 April 2018 </a:t>
            </a:r>
            <a:r>
              <a:rPr lang="en-US" altLang="ja-JP" sz="1700" dirty="0">
                <a:ea typeface="ＭＳ Ｐゴシック" charset="-128"/>
              </a:rPr>
              <a:t>(US$ millions)</a:t>
            </a:r>
            <a:r>
              <a:rPr lang="en-GB" altLang="ja-JP" sz="1700" dirty="0">
                <a:solidFill>
                  <a:srgbClr val="0066FF"/>
                </a:solidFill>
                <a:ea typeface="ＭＳ Ｐゴシック" charset="-128"/>
              </a:rPr>
              <a:t> </a:t>
            </a:r>
          </a:p>
        </p:txBody>
      </p:sp>
      <p:sp>
        <p:nvSpPr>
          <p:cNvPr id="57" name="Text Box 9">
            <a:extLst>
              <a:ext uri="{FF2B5EF4-FFF2-40B4-BE49-F238E27FC236}">
                <a16:creationId xmlns:a16="http://schemas.microsoft.com/office/drawing/2014/main" id="{085882C2-C17B-45AE-9BDF-C2EB2456EFA4}"/>
              </a:ext>
            </a:extLst>
          </p:cNvPr>
          <p:cNvSpPr txBox="1">
            <a:spLocks noChangeArrowheads="1"/>
          </p:cNvSpPr>
          <p:nvPr/>
        </p:nvSpPr>
        <p:spPr bwMode="auto">
          <a:xfrm>
            <a:off x="1968500" y="1687513"/>
            <a:ext cx="3733800" cy="376237"/>
          </a:xfrm>
          <a:prstGeom prst="rect">
            <a:avLst/>
          </a:prstGeom>
          <a:noFill/>
          <a:ln w="9525">
            <a:noFill/>
            <a:miter lim="800000"/>
            <a:headEnd/>
            <a:tailEnd/>
          </a:ln>
        </p:spPr>
        <p:txBody>
          <a:bodyPr lIns="101811" tIns="50906" rIns="101811" bIns="50906">
            <a:spAutoFit/>
          </a:bodyPr>
          <a:lstStyle/>
          <a:p>
            <a:pPr algn="ctr" defTabSz="1019175" eaLnBrk="0" hangingPunct="0">
              <a:spcBef>
                <a:spcPct val="50000"/>
              </a:spcBef>
            </a:pPr>
            <a:r>
              <a:rPr lang="en-GB" altLang="ja-JP" sz="1800" b="1" dirty="0">
                <a:ea typeface="ＭＳ Ｐゴシック" charset="-128"/>
              </a:rPr>
              <a:t>84 Member States</a:t>
            </a:r>
          </a:p>
        </p:txBody>
      </p:sp>
      <p:sp>
        <p:nvSpPr>
          <p:cNvPr id="58" name="Text Box 57">
            <a:extLst>
              <a:ext uri="{FF2B5EF4-FFF2-40B4-BE49-F238E27FC236}">
                <a16:creationId xmlns:a16="http://schemas.microsoft.com/office/drawing/2014/main" id="{1E894DBA-75E3-41F3-A209-E06A8293847A}"/>
              </a:ext>
            </a:extLst>
          </p:cNvPr>
          <p:cNvSpPr txBox="1">
            <a:spLocks noChangeArrowheads="1"/>
          </p:cNvSpPr>
          <p:nvPr/>
        </p:nvSpPr>
        <p:spPr bwMode="auto">
          <a:xfrm>
            <a:off x="674790" y="6419023"/>
            <a:ext cx="6019800" cy="590550"/>
          </a:xfrm>
          <a:prstGeom prst="rect">
            <a:avLst/>
          </a:prstGeom>
          <a:noFill/>
          <a:ln w="9525">
            <a:noFill/>
            <a:miter lim="800000"/>
            <a:headEnd/>
            <a:tailEnd/>
          </a:ln>
        </p:spPr>
        <p:txBody>
          <a:bodyPr lIns="101811" tIns="50906" rIns="101811" bIns="50906">
            <a:spAutoFit/>
          </a:bodyPr>
          <a:lstStyle/>
          <a:p>
            <a:pPr algn="ctr" defTabSz="1019175"/>
            <a:r>
              <a:rPr lang="en-US" altLang="ja-JP" sz="1600" b="1" dirty="0">
                <a:ea typeface="ＭＳ Ｐゴシック" charset="-128"/>
              </a:rPr>
              <a:t>TOTAL  $1,205 million*</a:t>
            </a:r>
          </a:p>
          <a:p>
            <a:pPr algn="ctr" defTabSz="1019175"/>
            <a:r>
              <a:rPr lang="en-US" altLang="ja-JP" sz="1600" dirty="0">
                <a:ea typeface="ＭＳ Ｐゴシック" charset="-128"/>
              </a:rPr>
              <a:t>*excluding letters of assist, and death and disability claims</a:t>
            </a:r>
          </a:p>
        </p:txBody>
      </p:sp>
      <p:pic>
        <p:nvPicPr>
          <p:cNvPr id="59" name="Picture 58">
            <a:extLst>
              <a:ext uri="{FF2B5EF4-FFF2-40B4-BE49-F238E27FC236}">
                <a16:creationId xmlns:a16="http://schemas.microsoft.com/office/drawing/2014/main" id="{1311B2BD-254B-467C-9452-6AA02A6D0A03}"/>
              </a:ext>
            </a:extLst>
          </p:cNvPr>
          <p:cNvPicPr>
            <a:picLocks noChangeAspect="1"/>
          </p:cNvPicPr>
          <p:nvPr/>
        </p:nvPicPr>
        <p:blipFill>
          <a:blip r:embed="rId3"/>
          <a:stretch>
            <a:fillRect/>
          </a:stretch>
        </p:blipFill>
        <p:spPr>
          <a:xfrm>
            <a:off x="168837" y="2254082"/>
            <a:ext cx="7259076" cy="4012541"/>
          </a:xfrm>
          <a:prstGeom prst="rect">
            <a:avLst/>
          </a:prstGeom>
        </p:spPr>
      </p:pic>
    </p:spTree>
    <p:extLst>
      <p:ext uri="{BB962C8B-B14F-4D97-AF65-F5344CB8AC3E}">
        <p14:creationId xmlns:p14="http://schemas.microsoft.com/office/powerpoint/2010/main" val="883272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pic>
        <p:nvPicPr>
          <p:cNvPr id="32770"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grpSp>
        <p:nvGrpSpPr>
          <p:cNvPr id="32771" name="Group 37"/>
          <p:cNvGrpSpPr>
            <a:grpSpLocks/>
          </p:cNvGrpSpPr>
          <p:nvPr/>
        </p:nvGrpSpPr>
        <p:grpSpPr bwMode="auto">
          <a:xfrm>
            <a:off x="7721601" y="2005451"/>
            <a:ext cx="1162050" cy="630711"/>
            <a:chOff x="7658100" y="2106614"/>
            <a:chExt cx="1162050" cy="606425"/>
          </a:xfrm>
        </p:grpSpPr>
        <p:grpSp>
          <p:nvGrpSpPr>
            <p:cNvPr id="32814" name="Group 58"/>
            <p:cNvGrpSpPr>
              <a:grpSpLocks/>
            </p:cNvGrpSpPr>
            <p:nvPr/>
          </p:nvGrpSpPr>
          <p:grpSpPr bwMode="auto">
            <a:xfrm>
              <a:off x="7667625" y="2106614"/>
              <a:ext cx="1152525" cy="606425"/>
              <a:chOff x="4830" y="1327"/>
              <a:chExt cx="726" cy="382"/>
            </a:xfrm>
          </p:grpSpPr>
          <p:sp>
            <p:nvSpPr>
              <p:cNvPr id="32816"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2817"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2818"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2815"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32772"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12</a:t>
            </a:r>
          </a:p>
        </p:txBody>
      </p:sp>
      <p:graphicFrame>
        <p:nvGraphicFramePr>
          <p:cNvPr id="101390" name="Group 14"/>
          <p:cNvGraphicFramePr>
            <a:graphicFrameLocks noGrp="1"/>
          </p:cNvGraphicFramePr>
          <p:nvPr>
            <p:extLst>
              <p:ext uri="{D42A27DB-BD31-4B8C-83A1-F6EECF244321}">
                <p14:modId xmlns:p14="http://schemas.microsoft.com/office/powerpoint/2010/main" val="1909305256"/>
              </p:ext>
            </p:extLst>
          </p:nvPr>
        </p:nvGraphicFramePr>
        <p:xfrm>
          <a:off x="685800" y="2082987"/>
          <a:ext cx="5867400" cy="3511272"/>
        </p:xfrm>
        <a:graphic>
          <a:graphicData uri="http://schemas.openxmlformats.org/drawingml/2006/table">
            <a:tbl>
              <a:tblPr/>
              <a:tblGrid>
                <a:gridCol w="35814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6357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 </a:t>
                      </a:r>
                      <a:endParaRPr kumimoji="0" lang="en-GB" altLang="en-US" sz="1700" b="1"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30 Apr 2018</a:t>
                      </a:r>
                      <a:endParaRPr kumimoji="0" lang="en-GB" altLang="en-US" sz="1700" b="1"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United States</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1,291</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Brazil</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244</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Ukraine</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110</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China</a:t>
                      </a: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67</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France</a:t>
                      </a: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57</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Other Member States</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501</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T="47551" marB="47551"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41078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T="47551" marB="47551" anchor="ctr"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2,270</a:t>
                      </a:r>
                    </a:p>
                  </a:txBody>
                  <a:tcPr marT="47551" marB="47551" anchor="ctr"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2800" name="Text Box 2"/>
          <p:cNvSpPr txBox="1">
            <a:spLocks noChangeArrowheads="1"/>
          </p:cNvSpPr>
          <p:nvPr/>
        </p:nvSpPr>
        <p:spPr bwMode="auto">
          <a:xfrm>
            <a:off x="51926" y="243934"/>
            <a:ext cx="7425815" cy="861774"/>
          </a:xfrm>
          <a:prstGeom prst="rect">
            <a:avLst/>
          </a:prstGeom>
          <a:noFill/>
          <a:ln w="9525">
            <a:noFill/>
            <a:miter lim="800000"/>
            <a:headEnd/>
            <a:tailEnd/>
          </a:ln>
        </p:spPr>
        <p:txBody>
          <a:bodyPr wrap="none">
            <a:spAutoFit/>
          </a:bodyPr>
          <a:lstStyle/>
          <a:p>
            <a:r>
              <a:rPr lang="en-GB" altLang="ja-JP" sz="3000" dirty="0">
                <a:ea typeface="ＭＳ Ｐゴシック" pitchFamily="34" charset="-128"/>
              </a:rPr>
              <a:t>Chart 12 -</a:t>
            </a:r>
            <a:r>
              <a:rPr lang="en-GB" altLang="ja-JP" sz="3000" dirty="0">
                <a:solidFill>
                  <a:srgbClr val="0066CC"/>
                </a:solidFill>
                <a:ea typeface="ＭＳ Ｐゴシック" pitchFamily="34" charset="-128"/>
              </a:rPr>
              <a:t> </a:t>
            </a:r>
            <a:r>
              <a:rPr lang="en-GB" altLang="en-US" sz="3000" dirty="0">
                <a:solidFill>
                  <a:srgbClr val="0066CC"/>
                </a:solidFill>
              </a:rPr>
              <a:t>Unpaid Peacekeeping Assessments*</a:t>
            </a:r>
            <a:br>
              <a:rPr lang="en-GB" altLang="en-US" sz="3000" dirty="0"/>
            </a:br>
            <a:r>
              <a:rPr lang="en-GB" altLang="en-US" sz="2000" dirty="0"/>
              <a:t>Actual (US$ millions)</a:t>
            </a:r>
          </a:p>
        </p:txBody>
      </p:sp>
      <p:sp>
        <p:nvSpPr>
          <p:cNvPr id="14"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18" name="Text Box 181">
            <a:extLst>
              <a:ext uri="{FF2B5EF4-FFF2-40B4-BE49-F238E27FC236}">
                <a16:creationId xmlns:a16="http://schemas.microsoft.com/office/drawing/2014/main" id="{DBAA7C05-8D0E-4F43-ACFE-0CFF6C9F9389}"/>
              </a:ext>
            </a:extLst>
          </p:cNvPr>
          <p:cNvSpPr txBox="1">
            <a:spLocks noChangeArrowheads="1"/>
          </p:cNvSpPr>
          <p:nvPr/>
        </p:nvSpPr>
        <p:spPr bwMode="auto">
          <a:xfrm>
            <a:off x="77866" y="6012598"/>
            <a:ext cx="7698858"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FontTx/>
              <a:buNone/>
            </a:pPr>
            <a:r>
              <a:rPr kumimoji="0" lang="en-US" altLang="ja-JP" sz="1300" b="1" dirty="0">
                <a:latin typeface="Calibri" pitchFamily="34" charset="0"/>
                <a:ea typeface="ＭＳ Ｐゴシック" pitchFamily="34" charset="-128"/>
              </a:rPr>
              <a:t>* </a:t>
            </a:r>
            <a:r>
              <a:rPr kumimoji="0" lang="en-GB" altLang="ja-JP" sz="1300" dirty="0">
                <a:latin typeface="Calibri" pitchFamily="34" charset="0"/>
                <a:ea typeface="ＭＳ Ｐゴシック" pitchFamily="34" charset="-128"/>
              </a:rPr>
              <a:t>Including assessments within 30-day period for MONUSCO ($298.8 million) issued on 6 April 2018, and for MINUJUSTH ($25.4 million) issued on 25 April 2018</a:t>
            </a:r>
          </a:p>
          <a:p>
            <a:pPr eaLnBrk="1" hangingPunct="1">
              <a:spcBef>
                <a:spcPct val="50000"/>
              </a:spcBef>
              <a:buFontTx/>
              <a:buNone/>
            </a:pPr>
            <a:endParaRPr kumimoji="0" lang="ja-JP" altLang="en-GB" sz="1300" dirty="0">
              <a:latin typeface="Calibri" pitchFamily="34" charset="0"/>
              <a:ea typeface="ＭＳ Ｐゴシック" pitchFamily="34" charset="-128"/>
            </a:endParaRPr>
          </a:p>
        </p:txBody>
      </p:sp>
      <p:sp>
        <p:nvSpPr>
          <p:cNvPr id="15" name="Text Box 46">
            <a:extLst>
              <a:ext uri="{FF2B5EF4-FFF2-40B4-BE49-F238E27FC236}">
                <a16:creationId xmlns:a16="http://schemas.microsoft.com/office/drawing/2014/main" id="{CDC73371-7B35-4416-93D0-BFCBA28B4911}"/>
              </a:ext>
            </a:extLst>
          </p:cNvPr>
          <p:cNvSpPr txBox="1">
            <a:spLocks noChangeArrowheads="1"/>
          </p:cNvSpPr>
          <p:nvPr/>
        </p:nvSpPr>
        <p:spPr bwMode="auto">
          <a:xfrm>
            <a:off x="107049" y="6604079"/>
            <a:ext cx="8069263"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kumimoji="1"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kumimoji="1"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kumimoji="1"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kumimoji="1"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kumimoji="0" lang="en-GB" altLang="ja-JP" sz="1300" dirty="0">
                <a:latin typeface="Calibri" panose="020F0502020204030204" pitchFamily="34" charset="0"/>
                <a:ea typeface="ＭＳ Ｐゴシック" panose="020B0600070205080204" pitchFamily="34" charset="-128"/>
              </a:rPr>
              <a:t>**Payment received subsequent to cut-off date (paid in full for currently due assessments)</a:t>
            </a:r>
          </a:p>
        </p:txBody>
      </p:sp>
      <p:sp>
        <p:nvSpPr>
          <p:cNvPr id="3" name="TextBox 2">
            <a:extLst>
              <a:ext uri="{FF2B5EF4-FFF2-40B4-BE49-F238E27FC236}">
                <a16:creationId xmlns:a16="http://schemas.microsoft.com/office/drawing/2014/main" id="{85C65EA6-7B7A-489D-8BB2-34C34B9DF7DB}"/>
              </a:ext>
            </a:extLst>
          </p:cNvPr>
          <p:cNvSpPr txBox="1"/>
          <p:nvPr/>
        </p:nvSpPr>
        <p:spPr>
          <a:xfrm>
            <a:off x="6411069" y="4001215"/>
            <a:ext cx="457200" cy="323165"/>
          </a:xfrm>
          <a:prstGeom prst="rect">
            <a:avLst/>
          </a:prstGeom>
          <a:noFill/>
        </p:spPr>
        <p:txBody>
          <a:bodyPr wrap="square" rtlCol="0">
            <a:spAutoFit/>
          </a:bodyPr>
          <a:lstStyle/>
          <a:p>
            <a:r>
              <a:rPr lang="en-US"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55D97006-5089-4BA0-A752-AC3419C71F06}"/>
              </a:ext>
            </a:extLst>
          </p:cNvPr>
          <p:cNvPicPr>
            <a:picLocks noChangeAspect="1" noChangeArrowheads="1"/>
          </p:cNvPicPr>
          <p:nvPr/>
        </p:nvPicPr>
        <p:blipFill>
          <a:blip r:embed="rId4"/>
          <a:srcRect/>
          <a:stretch>
            <a:fillRect/>
          </a:stretch>
        </p:blipFill>
        <p:spPr bwMode="auto">
          <a:xfrm>
            <a:off x="7827158" y="506879"/>
            <a:ext cx="1066800" cy="998900"/>
          </a:xfrm>
          <a:prstGeom prst="rect">
            <a:avLst/>
          </a:prstGeom>
          <a:noFill/>
          <a:ln w="9525">
            <a:noFill/>
            <a:miter lim="800000"/>
            <a:headEnd/>
            <a:tailEnd/>
          </a:ln>
        </p:spPr>
      </p:pic>
      <p:grpSp>
        <p:nvGrpSpPr>
          <p:cNvPr id="5" name="Group 37">
            <a:extLst>
              <a:ext uri="{FF2B5EF4-FFF2-40B4-BE49-F238E27FC236}">
                <a16:creationId xmlns:a16="http://schemas.microsoft.com/office/drawing/2014/main" id="{42E2CFF4-8CB6-4556-BD8A-AFE3EFDEDC95}"/>
              </a:ext>
            </a:extLst>
          </p:cNvPr>
          <p:cNvGrpSpPr>
            <a:grpSpLocks/>
          </p:cNvGrpSpPr>
          <p:nvPr/>
        </p:nvGrpSpPr>
        <p:grpSpPr bwMode="auto">
          <a:xfrm>
            <a:off x="7776359" y="2116072"/>
            <a:ext cx="1162050" cy="630711"/>
            <a:chOff x="7658100" y="2106614"/>
            <a:chExt cx="1162050" cy="606425"/>
          </a:xfrm>
        </p:grpSpPr>
        <p:grpSp>
          <p:nvGrpSpPr>
            <p:cNvPr id="6" name="Group 58">
              <a:extLst>
                <a:ext uri="{FF2B5EF4-FFF2-40B4-BE49-F238E27FC236}">
                  <a16:creationId xmlns:a16="http://schemas.microsoft.com/office/drawing/2014/main" id="{8D3BDC9F-D356-45AE-AF9B-5BDFD46D48CF}"/>
                </a:ext>
              </a:extLst>
            </p:cNvPr>
            <p:cNvGrpSpPr>
              <a:grpSpLocks/>
            </p:cNvGrpSpPr>
            <p:nvPr/>
          </p:nvGrpSpPr>
          <p:grpSpPr bwMode="auto">
            <a:xfrm>
              <a:off x="7667625" y="2106614"/>
              <a:ext cx="1152525" cy="606425"/>
              <a:chOff x="4830" y="1327"/>
              <a:chExt cx="726" cy="382"/>
            </a:xfrm>
          </p:grpSpPr>
          <p:sp>
            <p:nvSpPr>
              <p:cNvPr id="8" name="Text Box 59">
                <a:extLst>
                  <a:ext uri="{FF2B5EF4-FFF2-40B4-BE49-F238E27FC236}">
                    <a16:creationId xmlns:a16="http://schemas.microsoft.com/office/drawing/2014/main" id="{913FD3DC-7A61-4568-B8D0-5FE34996D197}"/>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9" name="Text Box 60">
                <a:extLst>
                  <a:ext uri="{FF2B5EF4-FFF2-40B4-BE49-F238E27FC236}">
                    <a16:creationId xmlns:a16="http://schemas.microsoft.com/office/drawing/2014/main" id="{3942FCE4-D559-4820-8F24-92666B61E08C}"/>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10" name="Text Box 61">
                <a:extLst>
                  <a:ext uri="{FF2B5EF4-FFF2-40B4-BE49-F238E27FC236}">
                    <a16:creationId xmlns:a16="http://schemas.microsoft.com/office/drawing/2014/main" id="{74BF5566-D7C4-4B11-9CFC-3C0DEDA21D12}"/>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dirty="0">
                    <a:solidFill>
                      <a:srgbClr val="B2B2B2"/>
                    </a:solidFill>
                  </a:rPr>
                  <a:t>Tribunals</a:t>
                </a:r>
              </a:p>
            </p:txBody>
          </p:sp>
        </p:grpSp>
        <p:sp>
          <p:nvSpPr>
            <p:cNvPr id="7" name="Rectangle 63">
              <a:extLst>
                <a:ext uri="{FF2B5EF4-FFF2-40B4-BE49-F238E27FC236}">
                  <a16:creationId xmlns:a16="http://schemas.microsoft.com/office/drawing/2014/main" id="{89009BA1-6CCA-43D5-B08B-0AE79506B580}"/>
                </a:ext>
              </a:extLst>
            </p:cNvPr>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11" name="Rectangle 6">
            <a:extLst>
              <a:ext uri="{FF2B5EF4-FFF2-40B4-BE49-F238E27FC236}">
                <a16:creationId xmlns:a16="http://schemas.microsoft.com/office/drawing/2014/main" id="{70B50E7F-BEB5-49CD-B442-8EA7B2A9DFFB}"/>
              </a:ext>
            </a:extLst>
          </p:cNvPr>
          <p:cNvSpPr txBox="1">
            <a:spLocks noGrp="1" noChangeArrowheads="1"/>
          </p:cNvSpPr>
          <p:nvPr/>
        </p:nvSpPr>
        <p:spPr bwMode="auto">
          <a:xfrm>
            <a:off x="6658358" y="6474926"/>
            <a:ext cx="2133600" cy="495322"/>
          </a:xfrm>
          <a:prstGeom prst="rect">
            <a:avLst/>
          </a:prstGeom>
          <a:noFill/>
          <a:ln w="9525">
            <a:noFill/>
            <a:miter lim="800000"/>
            <a:headEnd/>
            <a:tailEnd/>
          </a:ln>
        </p:spPr>
        <p:txBody>
          <a:bodyPr/>
          <a:lstStyle/>
          <a:p>
            <a:pPr algn="r"/>
            <a:r>
              <a:rPr lang="en-GB" altLang="en-US" sz="1400" dirty="0"/>
              <a:t>13</a:t>
            </a:r>
          </a:p>
          <a:p>
            <a:pPr algn="r"/>
            <a:endParaRPr lang="en-GB" altLang="en-US" sz="1400" dirty="0"/>
          </a:p>
        </p:txBody>
      </p:sp>
      <p:sp>
        <p:nvSpPr>
          <p:cNvPr id="12" name="Text Box 2">
            <a:extLst>
              <a:ext uri="{FF2B5EF4-FFF2-40B4-BE49-F238E27FC236}">
                <a16:creationId xmlns:a16="http://schemas.microsoft.com/office/drawing/2014/main" id="{C673E021-C52E-4308-9484-FD50068970AF}"/>
              </a:ext>
            </a:extLst>
          </p:cNvPr>
          <p:cNvSpPr txBox="1">
            <a:spLocks noChangeArrowheads="1"/>
          </p:cNvSpPr>
          <p:nvPr/>
        </p:nvSpPr>
        <p:spPr bwMode="auto">
          <a:xfrm>
            <a:off x="73510" y="274521"/>
            <a:ext cx="7852559" cy="630942"/>
          </a:xfrm>
          <a:prstGeom prst="rect">
            <a:avLst/>
          </a:prstGeom>
          <a:noFill/>
          <a:ln w="9525">
            <a:noFill/>
            <a:miter lim="800000"/>
            <a:headEnd/>
            <a:tailEnd/>
          </a:ln>
        </p:spPr>
        <p:txBody>
          <a:bodyPr wrap="square">
            <a:spAutoFit/>
          </a:bodyPr>
          <a:lstStyle/>
          <a:p>
            <a:r>
              <a:rPr lang="en-GB" altLang="ja-JP" sz="1850" b="1" dirty="0">
                <a:ea typeface="ＭＳ Ｐゴシック" pitchFamily="34" charset="-128"/>
              </a:rPr>
              <a:t>Chart 13 -</a:t>
            </a:r>
            <a:r>
              <a:rPr lang="en-GB" altLang="ja-JP" sz="1850" b="1" dirty="0">
                <a:solidFill>
                  <a:srgbClr val="0066CC"/>
                </a:solidFill>
                <a:ea typeface="ＭＳ Ｐゴシック" pitchFamily="34" charset="-128"/>
              </a:rPr>
              <a:t> </a:t>
            </a:r>
            <a:r>
              <a:rPr lang="en-GB" altLang="en-US" sz="1850" dirty="0">
                <a:solidFill>
                  <a:srgbClr val="0066CC"/>
                </a:solidFill>
              </a:rPr>
              <a:t>Unpaid Peacekeeping Assessments by Operation as at 30 April 2018 </a:t>
            </a:r>
          </a:p>
          <a:p>
            <a:r>
              <a:rPr lang="en-GB" altLang="en-US" sz="1650" dirty="0"/>
              <a:t>Actual (US$ millions)</a:t>
            </a:r>
          </a:p>
        </p:txBody>
      </p:sp>
      <p:sp>
        <p:nvSpPr>
          <p:cNvPr id="13" name="Text Box 6">
            <a:extLst>
              <a:ext uri="{FF2B5EF4-FFF2-40B4-BE49-F238E27FC236}">
                <a16:creationId xmlns:a16="http://schemas.microsoft.com/office/drawing/2014/main" id="{0BB1C98F-BC7E-42C1-8213-E266128E3A23}"/>
              </a:ext>
            </a:extLst>
          </p:cNvPr>
          <p:cNvSpPr txBox="1">
            <a:spLocks noChangeArrowheads="1"/>
          </p:cNvSpPr>
          <p:nvPr/>
        </p:nvSpPr>
        <p:spPr bwMode="auto">
          <a:xfrm>
            <a:off x="7639833" y="1603191"/>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14" name="Text Box 181">
            <a:extLst>
              <a:ext uri="{FF2B5EF4-FFF2-40B4-BE49-F238E27FC236}">
                <a16:creationId xmlns:a16="http://schemas.microsoft.com/office/drawing/2014/main" id="{F0F201EE-9FE1-4F39-A82F-78BAF729FD37}"/>
              </a:ext>
            </a:extLst>
          </p:cNvPr>
          <p:cNvSpPr txBox="1">
            <a:spLocks noChangeArrowheads="1"/>
          </p:cNvSpPr>
          <p:nvPr/>
        </p:nvSpPr>
        <p:spPr bwMode="auto">
          <a:xfrm>
            <a:off x="416411" y="6329876"/>
            <a:ext cx="7166758" cy="761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73138" eaLnBrk="0" hangingPunct="0">
              <a:spcBef>
                <a:spcPct val="20000"/>
              </a:spcBef>
              <a:buChar char="•"/>
              <a:defRPr kumimoji="1" sz="3200">
                <a:solidFill>
                  <a:schemeClr val="tx1"/>
                </a:solidFill>
                <a:latin typeface="Arial" charset="0"/>
                <a:cs typeface="Arial" charset="0"/>
              </a:defRPr>
            </a:lvl1pPr>
            <a:lvl2pPr marL="742950" indent="-285750" defTabSz="973138" eaLnBrk="0" hangingPunct="0">
              <a:spcBef>
                <a:spcPct val="20000"/>
              </a:spcBef>
              <a:buChar char="–"/>
              <a:defRPr kumimoji="1" sz="2800">
                <a:solidFill>
                  <a:schemeClr val="tx1"/>
                </a:solidFill>
                <a:latin typeface="Arial" charset="0"/>
                <a:cs typeface="Arial" charset="0"/>
              </a:defRPr>
            </a:lvl2pPr>
            <a:lvl3pPr marL="1143000" indent="-228600" defTabSz="973138" eaLnBrk="0" hangingPunct="0">
              <a:spcBef>
                <a:spcPct val="20000"/>
              </a:spcBef>
              <a:buChar char="•"/>
              <a:defRPr kumimoji="1" sz="2400">
                <a:solidFill>
                  <a:schemeClr val="tx1"/>
                </a:solidFill>
                <a:latin typeface="Arial" charset="0"/>
                <a:cs typeface="Arial" charset="0"/>
              </a:defRPr>
            </a:lvl3pPr>
            <a:lvl4pPr marL="1600200" indent="-228600" defTabSz="973138" eaLnBrk="0" hangingPunct="0">
              <a:spcBef>
                <a:spcPct val="20000"/>
              </a:spcBef>
              <a:buChar char="–"/>
              <a:defRPr kumimoji="1" sz="2000">
                <a:solidFill>
                  <a:schemeClr val="tx1"/>
                </a:solidFill>
                <a:latin typeface="Arial" charset="0"/>
                <a:cs typeface="Arial" charset="0"/>
              </a:defRPr>
            </a:lvl4pPr>
            <a:lvl5pPr marL="2057400" indent="-228600" defTabSz="973138" eaLnBrk="0" hangingPunct="0">
              <a:spcBef>
                <a:spcPct val="20000"/>
              </a:spcBef>
              <a:buChar char="»"/>
              <a:defRPr kumimoji="1" sz="2000">
                <a:solidFill>
                  <a:schemeClr val="tx1"/>
                </a:solidFill>
                <a:latin typeface="Arial" charset="0"/>
                <a:cs typeface="Arial" charset="0"/>
              </a:defRPr>
            </a:lvl5pPr>
            <a:lvl6pPr marL="2514600" indent="-228600" defTabSz="973138"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defTabSz="973138"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defTabSz="973138"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defTabSz="973138"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50000"/>
              </a:spcBef>
              <a:buNone/>
            </a:pPr>
            <a:r>
              <a:rPr kumimoji="0" lang="en-US" altLang="ja-JP" sz="1200" b="1" dirty="0">
                <a:latin typeface="Calibri" pitchFamily="34" charset="0"/>
                <a:ea typeface="ＭＳ Ｐゴシック" pitchFamily="34" charset="-128"/>
              </a:rPr>
              <a:t>* </a:t>
            </a:r>
            <a:r>
              <a:rPr kumimoji="0" lang="en-GB" altLang="ja-JP" sz="1200" dirty="0">
                <a:latin typeface="Calibri" pitchFamily="34" charset="0"/>
                <a:ea typeface="ＭＳ Ｐゴシック" pitchFamily="34" charset="-128"/>
              </a:rPr>
              <a:t>Including assessments within 30-day period for MONUSCO ($298.8 million) issued on 6 April 2018, and  for MINUJUSTH ($25.4 million) issued on 25 April 2018</a:t>
            </a:r>
            <a:endParaRPr kumimoji="0" lang="en-US" altLang="ja-JP" sz="1200" dirty="0">
              <a:latin typeface="Calibri" pitchFamily="34" charset="0"/>
              <a:ea typeface="ＭＳ Ｐゴシック" pitchFamily="34" charset="-128"/>
            </a:endParaRPr>
          </a:p>
          <a:p>
            <a:pPr eaLnBrk="1" hangingPunct="1">
              <a:spcBef>
                <a:spcPct val="50000"/>
              </a:spcBef>
              <a:buFontTx/>
              <a:buNone/>
            </a:pPr>
            <a:endParaRPr kumimoji="0" lang="ja-JP" altLang="en-GB" sz="1300" dirty="0">
              <a:latin typeface="Calibri" pitchFamily="34" charset="0"/>
              <a:ea typeface="ＭＳ Ｐゴシック" pitchFamily="34" charset="-128"/>
            </a:endParaRPr>
          </a:p>
        </p:txBody>
      </p:sp>
      <p:graphicFrame>
        <p:nvGraphicFramePr>
          <p:cNvPr id="3" name="Object 2">
            <a:extLst>
              <a:ext uri="{FF2B5EF4-FFF2-40B4-BE49-F238E27FC236}">
                <a16:creationId xmlns:a16="http://schemas.microsoft.com/office/drawing/2014/main" id="{1FD3BB4B-0976-4BE2-9C27-709450347D22}"/>
              </a:ext>
            </a:extLst>
          </p:cNvPr>
          <p:cNvGraphicFramePr>
            <a:graphicFrameLocks noChangeAspect="1"/>
          </p:cNvGraphicFramePr>
          <p:nvPr>
            <p:extLst>
              <p:ext uri="{D42A27DB-BD31-4B8C-83A1-F6EECF244321}">
                <p14:modId xmlns:p14="http://schemas.microsoft.com/office/powerpoint/2010/main" val="1615485862"/>
              </p:ext>
            </p:extLst>
          </p:nvPr>
        </p:nvGraphicFramePr>
        <p:xfrm>
          <a:off x="1117393" y="1127919"/>
          <a:ext cx="4835419" cy="5715000"/>
        </p:xfrm>
        <a:graphic>
          <a:graphicData uri="http://schemas.openxmlformats.org/presentationml/2006/ole">
            <mc:AlternateContent xmlns:mc="http://schemas.openxmlformats.org/markup-compatibility/2006">
              <mc:Choice xmlns:v="urn:schemas-microsoft-com:vml" Requires="v">
                <p:oleObj spid="_x0000_s4409" name="Worksheet" r:id="rId5" imgW="3802391" imgH="5227416" progId="Excel.Sheet.12">
                  <p:embed/>
                </p:oleObj>
              </mc:Choice>
              <mc:Fallback>
                <p:oleObj name="Worksheet" r:id="rId5" imgW="3802391" imgH="5227416" progId="Excel.Sheet.12">
                  <p:embed/>
                  <p:pic>
                    <p:nvPicPr>
                      <p:cNvPr id="0" name=""/>
                      <p:cNvPicPr/>
                      <p:nvPr/>
                    </p:nvPicPr>
                    <p:blipFill>
                      <a:blip r:embed="rId6"/>
                      <a:stretch>
                        <a:fillRect/>
                      </a:stretch>
                    </p:blipFill>
                    <p:spPr>
                      <a:xfrm>
                        <a:off x="1117393" y="1127919"/>
                        <a:ext cx="4835419" cy="5715000"/>
                      </a:xfrm>
                      <a:prstGeom prst="rect">
                        <a:avLst/>
                      </a:prstGeom>
                    </p:spPr>
                  </p:pic>
                </p:oleObj>
              </mc:Fallback>
            </mc:AlternateContent>
          </a:graphicData>
        </a:graphic>
      </p:graphicFrame>
      <p:sp>
        <p:nvSpPr>
          <p:cNvPr id="15" name="Rectangle 48">
            <a:extLst>
              <a:ext uri="{FF2B5EF4-FFF2-40B4-BE49-F238E27FC236}">
                <a16:creationId xmlns:a16="http://schemas.microsoft.com/office/drawing/2014/main" id="{B172AF05-E20E-4862-B88D-267BCB00BB20}"/>
              </a:ext>
            </a:extLst>
          </p:cNvPr>
          <p:cNvSpPr>
            <a:spLocks/>
          </p:cNvSpPr>
          <p:nvPr/>
        </p:nvSpPr>
        <p:spPr bwMode="auto">
          <a:xfrm>
            <a:off x="7627782" y="205800"/>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Tree>
    <p:extLst>
      <p:ext uri="{BB962C8B-B14F-4D97-AF65-F5344CB8AC3E}">
        <p14:creationId xmlns:p14="http://schemas.microsoft.com/office/powerpoint/2010/main" val="1236467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sldNum" sz="quarter" idx="12"/>
          </p:nvPr>
        </p:nvSpPr>
        <p:spPr>
          <a:noFill/>
        </p:spPr>
        <p:txBody>
          <a:bodyPr/>
          <a:lstStyle/>
          <a:p>
            <a:r>
              <a:rPr lang="en-GB" altLang="en-US" dirty="0">
                <a:latin typeface="Calibri" pitchFamily="34" charset="0"/>
              </a:rPr>
              <a:t>14</a:t>
            </a:r>
          </a:p>
        </p:txBody>
      </p:sp>
      <p:sp>
        <p:nvSpPr>
          <p:cNvPr id="3481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4819" name="Text Box 46"/>
          <p:cNvSpPr txBox="1">
            <a:spLocks noChangeArrowheads="1"/>
          </p:cNvSpPr>
          <p:nvPr/>
        </p:nvSpPr>
        <p:spPr bwMode="auto">
          <a:xfrm>
            <a:off x="139369" y="6703317"/>
            <a:ext cx="4983163" cy="350028"/>
          </a:xfrm>
          <a:prstGeom prst="rect">
            <a:avLst/>
          </a:prstGeom>
          <a:noFill/>
          <a:ln w="9525">
            <a:noFill/>
            <a:miter lim="800000"/>
            <a:headEnd/>
            <a:tailEnd/>
          </a:ln>
        </p:spPr>
        <p:txBody>
          <a:bodyPr wrap="none">
            <a:spAutoFit/>
          </a:bodyPr>
          <a:lstStyle/>
          <a:p>
            <a:r>
              <a:rPr lang="en-US" altLang="en-US" sz="1600" dirty="0"/>
              <a:t>*Compared to 24 Member States as at 31 December 2016</a:t>
            </a:r>
          </a:p>
        </p:txBody>
      </p:sp>
      <p:sp>
        <p:nvSpPr>
          <p:cNvPr id="3482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4821"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4822"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4823"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4824"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4825"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4826"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4827"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4828"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4829"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4830"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34831"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4832" name="Text Box 77"/>
          <p:cNvSpPr txBox="1">
            <a:spLocks noChangeArrowheads="1"/>
          </p:cNvSpPr>
          <p:nvPr/>
        </p:nvSpPr>
        <p:spPr bwMode="auto">
          <a:xfrm>
            <a:off x="139369" y="96666"/>
            <a:ext cx="65121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14 -</a:t>
            </a:r>
            <a:r>
              <a:rPr lang="en-GB" altLang="ja-JP" sz="3200" dirty="0">
                <a:solidFill>
                  <a:srgbClr val="0066CC"/>
                </a:solidFill>
                <a:ea typeface="ＭＳ Ｐゴシック" pitchFamily="34" charset="-128"/>
              </a:rPr>
              <a:t> </a:t>
            </a:r>
            <a:r>
              <a:rPr lang="en-GB" altLang="en-US" sz="3200" dirty="0">
                <a:solidFill>
                  <a:srgbClr val="0066CC"/>
                </a:solidFill>
              </a:rPr>
              <a:t>Peacekeeping Assessments</a:t>
            </a:r>
            <a:r>
              <a:rPr lang="en-GB" altLang="en-US" sz="3200" dirty="0"/>
              <a:t> </a:t>
            </a:r>
            <a:br>
              <a:rPr lang="en-GB" altLang="en-US" sz="3600" dirty="0"/>
            </a:br>
            <a:r>
              <a:rPr lang="en-GB" altLang="en-US" sz="2000" dirty="0"/>
              <a:t>Fully paid at 31 December 2017: 29 Member States*</a:t>
            </a:r>
          </a:p>
        </p:txBody>
      </p:sp>
      <p:pic>
        <p:nvPicPr>
          <p:cNvPr id="34833"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4834"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4835"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34836" name="Group 37"/>
          <p:cNvGrpSpPr>
            <a:grpSpLocks/>
          </p:cNvGrpSpPr>
          <p:nvPr/>
        </p:nvGrpSpPr>
        <p:grpSpPr bwMode="auto">
          <a:xfrm>
            <a:off x="7658101" y="2190975"/>
            <a:ext cx="1162050" cy="630710"/>
            <a:chOff x="7658100" y="2106614"/>
            <a:chExt cx="1162050" cy="606425"/>
          </a:xfrm>
        </p:grpSpPr>
        <p:grpSp>
          <p:nvGrpSpPr>
            <p:cNvPr id="34841" name="Group 58"/>
            <p:cNvGrpSpPr>
              <a:grpSpLocks/>
            </p:cNvGrpSpPr>
            <p:nvPr/>
          </p:nvGrpSpPr>
          <p:grpSpPr bwMode="auto">
            <a:xfrm>
              <a:off x="7667625" y="2106614"/>
              <a:ext cx="1152525" cy="606425"/>
              <a:chOff x="4830" y="1327"/>
              <a:chExt cx="726" cy="382"/>
            </a:xfrm>
          </p:grpSpPr>
          <p:sp>
            <p:nvSpPr>
              <p:cNvPr id="34843"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4844"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4845"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34842"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pic>
        <p:nvPicPr>
          <p:cNvPr id="34837" name="Picture 54"/>
          <p:cNvPicPr>
            <a:picLocks noChangeAspect="1" noChangeArrowheads="1"/>
          </p:cNvPicPr>
          <p:nvPr/>
        </p:nvPicPr>
        <p:blipFill>
          <a:blip r:embed="rId3"/>
          <a:srcRect/>
          <a:stretch>
            <a:fillRect/>
          </a:stretch>
        </p:blipFill>
        <p:spPr bwMode="auto">
          <a:xfrm>
            <a:off x="244105" y="1316552"/>
            <a:ext cx="1300533" cy="1235389"/>
          </a:xfrm>
          <a:prstGeom prst="rect">
            <a:avLst/>
          </a:prstGeom>
          <a:noFill/>
          <a:ln w="9525">
            <a:noFill/>
            <a:miter lim="800000"/>
            <a:headEnd/>
            <a:tailEnd/>
          </a:ln>
        </p:spPr>
      </p:pic>
      <p:sp>
        <p:nvSpPr>
          <p:cNvPr id="34838" name="Rectangle 55"/>
          <p:cNvSpPr>
            <a:spLocks noChangeArrowheads="1"/>
          </p:cNvSpPr>
          <p:nvPr/>
        </p:nvSpPr>
        <p:spPr bwMode="auto">
          <a:xfrm>
            <a:off x="-476250" y="2760972"/>
            <a:ext cx="3226594" cy="4922647"/>
          </a:xfrm>
          <a:prstGeom prst="rect">
            <a:avLst/>
          </a:prstGeom>
          <a:noFill/>
          <a:ln w="9525">
            <a:noFill/>
            <a:miter lim="800000"/>
            <a:headEnd/>
            <a:tailEnd/>
          </a:ln>
        </p:spPr>
        <p:txBody>
          <a:bodyPr lIns="101870" tIns="50935" rIns="101870" bIns="50935"/>
          <a:lstStyle/>
          <a:p>
            <a:pPr algn="ctr"/>
            <a:endParaRPr lang="en-US" altLang="ja-JP" sz="2000" b="1" dirty="0">
              <a:ea typeface="ＭＳ Ｐゴシック" charset="-128"/>
            </a:endParaRPr>
          </a:p>
          <a:p>
            <a:pPr algn="r"/>
            <a:endParaRPr lang="en-US" altLang="ja-JP" sz="1800" b="1" dirty="0">
              <a:ea typeface="ＭＳ Ｐゴシック" charset="-128"/>
            </a:endParaRPr>
          </a:p>
          <a:p>
            <a:pPr algn="r"/>
            <a:endParaRPr lang="en-US" altLang="ja-JP" sz="1600" b="1" dirty="0">
              <a:ea typeface="ＭＳ Ｐゴシック" charset="-128"/>
            </a:endParaRPr>
          </a:p>
          <a:p>
            <a:pPr algn="r"/>
            <a:r>
              <a:rPr lang="en-US" altLang="ja-JP" b="1" dirty="0">
                <a:ea typeface="ＭＳ Ｐゴシック" charset="-128"/>
              </a:rPr>
              <a:t>	</a:t>
            </a:r>
          </a:p>
          <a:p>
            <a:pPr algn="r"/>
            <a:endParaRPr lang="en-US" altLang="ja-JP" sz="1600" b="1" dirty="0">
              <a:ea typeface="ＭＳ Ｐゴシック" charset="-128"/>
            </a:endParaRPr>
          </a:p>
          <a:p>
            <a:pPr algn="r">
              <a:spcBef>
                <a:spcPct val="20000"/>
              </a:spcBef>
            </a:pPr>
            <a:endParaRPr lang="en-US" altLang="en-US" sz="1600" b="1" dirty="0"/>
          </a:p>
        </p:txBody>
      </p:sp>
      <p:sp>
        <p:nvSpPr>
          <p:cNvPr id="34839" name="Rectangle 57"/>
          <p:cNvSpPr>
            <a:spLocks noChangeArrowheads="1"/>
          </p:cNvSpPr>
          <p:nvPr/>
        </p:nvSpPr>
        <p:spPr bwMode="auto">
          <a:xfrm>
            <a:off x="3124322" y="2725666"/>
            <a:ext cx="1678781" cy="3394176"/>
          </a:xfrm>
          <a:prstGeom prst="rect">
            <a:avLst/>
          </a:prstGeom>
          <a:noFill/>
          <a:ln w="9525">
            <a:noFill/>
            <a:miter lim="800000"/>
            <a:headEnd/>
            <a:tailEnd/>
          </a:ln>
        </p:spPr>
        <p:txBody>
          <a:bodyPr lIns="101870" tIns="50935" rIns="101870" bIns="50935"/>
          <a:lstStyle/>
          <a:p>
            <a:pPr fontAlgn="b">
              <a:spcBef>
                <a:spcPts val="0"/>
              </a:spcBef>
              <a:spcAft>
                <a:spcPts val="0"/>
              </a:spcAft>
            </a:pPr>
            <a:r>
              <a:rPr lang="en-GB" sz="1800" b="1" dirty="0">
                <a:solidFill>
                  <a:srgbClr val="000000"/>
                </a:solidFill>
                <a:cs typeface="Arial"/>
              </a:rPr>
              <a:t>Israel</a:t>
            </a:r>
          </a:p>
          <a:p>
            <a:pPr fontAlgn="b">
              <a:spcBef>
                <a:spcPts val="0"/>
              </a:spcBef>
              <a:spcAft>
                <a:spcPts val="0"/>
              </a:spcAft>
            </a:pPr>
            <a:r>
              <a:rPr lang="en-GB" sz="1800" b="1" dirty="0">
                <a:solidFill>
                  <a:srgbClr val="000000"/>
                </a:solidFill>
                <a:cs typeface="Arial"/>
              </a:rPr>
              <a:t>Kyrgyzstan</a:t>
            </a:r>
          </a:p>
          <a:p>
            <a:pPr fontAlgn="b">
              <a:spcBef>
                <a:spcPts val="0"/>
              </a:spcBef>
              <a:spcAft>
                <a:spcPts val="0"/>
              </a:spcAft>
            </a:pPr>
            <a:r>
              <a:rPr lang="en-GB" sz="1800" b="1" dirty="0">
                <a:solidFill>
                  <a:srgbClr val="000000"/>
                </a:solidFill>
                <a:cs typeface="Arial"/>
              </a:rPr>
              <a:t>Latvia </a:t>
            </a:r>
          </a:p>
          <a:p>
            <a:pPr fontAlgn="b">
              <a:spcBef>
                <a:spcPts val="0"/>
              </a:spcBef>
              <a:spcAft>
                <a:spcPts val="0"/>
              </a:spcAft>
            </a:pPr>
            <a:r>
              <a:rPr lang="en-GB" sz="1800" b="1" dirty="0">
                <a:solidFill>
                  <a:srgbClr val="000000"/>
                </a:solidFill>
                <a:cs typeface="Arial"/>
              </a:rPr>
              <a:t>Liechtenstein</a:t>
            </a:r>
          </a:p>
          <a:p>
            <a:pPr fontAlgn="b">
              <a:spcBef>
                <a:spcPts val="0"/>
              </a:spcBef>
              <a:spcAft>
                <a:spcPts val="0"/>
              </a:spcAft>
            </a:pPr>
            <a:r>
              <a:rPr lang="en-GB" sz="1800" b="1" dirty="0">
                <a:solidFill>
                  <a:srgbClr val="000000"/>
                </a:solidFill>
                <a:cs typeface="Arial"/>
              </a:rPr>
              <a:t>Monaco</a:t>
            </a:r>
          </a:p>
          <a:p>
            <a:pPr fontAlgn="b">
              <a:spcBef>
                <a:spcPts val="0"/>
              </a:spcBef>
              <a:spcAft>
                <a:spcPts val="0"/>
              </a:spcAft>
            </a:pPr>
            <a:r>
              <a:rPr lang="en-GB" sz="1800" b="1" dirty="0">
                <a:solidFill>
                  <a:srgbClr val="000000"/>
                </a:solidFill>
                <a:cs typeface="Arial"/>
              </a:rPr>
              <a:t>Netherlands</a:t>
            </a:r>
          </a:p>
          <a:p>
            <a:pPr fontAlgn="b">
              <a:spcBef>
                <a:spcPts val="0"/>
              </a:spcBef>
              <a:spcAft>
                <a:spcPts val="0"/>
              </a:spcAft>
            </a:pPr>
            <a:r>
              <a:rPr lang="en-GB" sz="1800" b="1" dirty="0">
                <a:solidFill>
                  <a:srgbClr val="000000"/>
                </a:solidFill>
                <a:cs typeface="Arial"/>
              </a:rPr>
              <a:t>New Zealand</a:t>
            </a:r>
          </a:p>
          <a:p>
            <a:pPr fontAlgn="b">
              <a:spcBef>
                <a:spcPts val="0"/>
              </a:spcBef>
              <a:spcAft>
                <a:spcPts val="0"/>
              </a:spcAft>
            </a:pPr>
            <a:r>
              <a:rPr lang="en-GB" sz="1800" b="1" dirty="0">
                <a:solidFill>
                  <a:srgbClr val="000000"/>
                </a:solidFill>
                <a:cs typeface="Arial"/>
              </a:rPr>
              <a:t>Norway</a:t>
            </a:r>
          </a:p>
          <a:p>
            <a:pPr fontAlgn="b">
              <a:spcBef>
                <a:spcPts val="0"/>
              </a:spcBef>
              <a:spcAft>
                <a:spcPts val="0"/>
              </a:spcAft>
            </a:pPr>
            <a:r>
              <a:rPr lang="en-GB" sz="1800" b="1" dirty="0">
                <a:solidFill>
                  <a:srgbClr val="000000"/>
                </a:solidFill>
                <a:cs typeface="Arial"/>
              </a:rPr>
              <a:t>Poland</a:t>
            </a:r>
          </a:p>
          <a:p>
            <a:pPr fontAlgn="b">
              <a:spcBef>
                <a:spcPts val="0"/>
              </a:spcBef>
              <a:spcAft>
                <a:spcPts val="0"/>
              </a:spcAft>
            </a:pPr>
            <a:r>
              <a:rPr lang="en-GB" sz="1800" b="1" dirty="0">
                <a:solidFill>
                  <a:srgbClr val="000000"/>
                </a:solidFill>
                <a:cs typeface="Arial"/>
              </a:rPr>
              <a:t>Qatar</a:t>
            </a:r>
          </a:p>
        </p:txBody>
      </p:sp>
      <p:sp>
        <p:nvSpPr>
          <p:cNvPr id="34840" name="Rectangle 57"/>
          <p:cNvSpPr>
            <a:spLocks noChangeArrowheads="1"/>
          </p:cNvSpPr>
          <p:nvPr/>
        </p:nvSpPr>
        <p:spPr bwMode="auto">
          <a:xfrm>
            <a:off x="5107904" y="2761792"/>
            <a:ext cx="3154028" cy="5230601"/>
          </a:xfrm>
          <a:prstGeom prst="rect">
            <a:avLst/>
          </a:prstGeom>
          <a:noFill/>
          <a:ln w="9525">
            <a:noFill/>
            <a:miter lim="800000"/>
            <a:headEnd/>
            <a:tailEnd/>
          </a:ln>
        </p:spPr>
        <p:txBody>
          <a:bodyPr lIns="101870" tIns="50935" rIns="101870" bIns="50935"/>
          <a:lstStyle/>
          <a:p>
            <a:pPr fontAlgn="b"/>
            <a:r>
              <a:rPr lang="en-US" sz="1800" b="1" dirty="0"/>
              <a:t>Republic of Korea</a:t>
            </a:r>
          </a:p>
          <a:p>
            <a:pPr fontAlgn="b"/>
            <a:r>
              <a:rPr lang="en-US" sz="1800" b="1" dirty="0"/>
              <a:t>Russian Federation</a:t>
            </a:r>
          </a:p>
          <a:p>
            <a:pPr fontAlgn="b"/>
            <a:r>
              <a:rPr lang="en-US" sz="1800" b="1" dirty="0"/>
              <a:t>Saint Kitts and Nevis</a:t>
            </a:r>
          </a:p>
          <a:p>
            <a:pPr fontAlgn="b"/>
            <a:r>
              <a:rPr lang="en-US" sz="1800" b="1" dirty="0"/>
              <a:t>Senegal</a:t>
            </a:r>
          </a:p>
          <a:p>
            <a:pPr fontAlgn="b"/>
            <a:r>
              <a:rPr lang="en-US" sz="1800" b="1" dirty="0"/>
              <a:t>Singapore</a:t>
            </a:r>
          </a:p>
          <a:p>
            <a:pPr fontAlgn="b"/>
            <a:r>
              <a:rPr lang="en-US" sz="1800" b="1" dirty="0"/>
              <a:t>Slovakia</a:t>
            </a:r>
          </a:p>
          <a:p>
            <a:pPr fontAlgn="b"/>
            <a:r>
              <a:rPr lang="en-US" sz="1800" b="1" dirty="0"/>
              <a:t>Sweden</a:t>
            </a:r>
          </a:p>
          <a:p>
            <a:pPr fontAlgn="b"/>
            <a:r>
              <a:rPr lang="en-US" sz="1800" b="1" dirty="0"/>
              <a:t>Switzerland</a:t>
            </a:r>
          </a:p>
          <a:p>
            <a:pPr fontAlgn="b"/>
            <a:r>
              <a:rPr lang="en-US" sz="1800" b="1" dirty="0"/>
              <a:t>Tuvalu</a:t>
            </a:r>
          </a:p>
        </p:txBody>
      </p:sp>
      <p:sp>
        <p:nvSpPr>
          <p:cNvPr id="3" name="Rectangle 2">
            <a:extLst>
              <a:ext uri="{FF2B5EF4-FFF2-40B4-BE49-F238E27FC236}">
                <a16:creationId xmlns:a16="http://schemas.microsoft.com/office/drawing/2014/main" id="{4A7ED9D2-B94E-4386-9D6E-AAFB7D3833F7}"/>
              </a:ext>
            </a:extLst>
          </p:cNvPr>
          <p:cNvSpPr/>
          <p:nvPr/>
        </p:nvSpPr>
        <p:spPr>
          <a:xfrm>
            <a:off x="557213" y="2695382"/>
            <a:ext cx="1701006" cy="2862322"/>
          </a:xfrm>
          <a:prstGeom prst="rect">
            <a:avLst/>
          </a:prstGeom>
        </p:spPr>
        <p:txBody>
          <a:bodyPr wrap="square">
            <a:spAutoFit/>
          </a:bodyPr>
          <a:lstStyle/>
          <a:p>
            <a:r>
              <a:rPr lang="en-US" sz="1800" b="1" dirty="0"/>
              <a:t>Armenia</a:t>
            </a:r>
          </a:p>
          <a:p>
            <a:r>
              <a:rPr lang="en-US" sz="1800" b="1" dirty="0"/>
              <a:t>Australia</a:t>
            </a:r>
          </a:p>
          <a:p>
            <a:r>
              <a:rPr lang="en-US" sz="1800" b="1" dirty="0"/>
              <a:t>Canada</a:t>
            </a:r>
          </a:p>
          <a:p>
            <a:r>
              <a:rPr lang="en-US" sz="1800" b="1" dirty="0"/>
              <a:t>China</a:t>
            </a:r>
          </a:p>
          <a:p>
            <a:r>
              <a:rPr lang="en-US" sz="1800" b="1" dirty="0"/>
              <a:t>Cyprus</a:t>
            </a:r>
          </a:p>
          <a:p>
            <a:r>
              <a:rPr lang="en-US" sz="1800" b="1" dirty="0"/>
              <a:t>Czech Republic</a:t>
            </a:r>
          </a:p>
          <a:p>
            <a:r>
              <a:rPr lang="en-US" sz="1800" b="1" dirty="0"/>
              <a:t>Denmark</a:t>
            </a:r>
          </a:p>
          <a:p>
            <a:r>
              <a:rPr lang="en-US" sz="1800" b="1" dirty="0"/>
              <a:t>Finland</a:t>
            </a:r>
          </a:p>
          <a:p>
            <a:r>
              <a:rPr lang="en-US" sz="1800" b="1" dirty="0"/>
              <a:t>Germany</a:t>
            </a:r>
          </a:p>
          <a:p>
            <a:r>
              <a:rPr lang="en-US" sz="1800" b="1" dirty="0"/>
              <a:t>Ireland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15</a:t>
            </a:r>
          </a:p>
        </p:txBody>
      </p:sp>
      <p:sp>
        <p:nvSpPr>
          <p:cNvPr id="35842" name="Text Box 7"/>
          <p:cNvSpPr txBox="1">
            <a:spLocks noChangeArrowheads="1"/>
          </p:cNvSpPr>
          <p:nvPr/>
        </p:nvSpPr>
        <p:spPr bwMode="auto">
          <a:xfrm>
            <a:off x="1050925" y="6115481"/>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5843" name="Text Box 46"/>
          <p:cNvSpPr txBox="1">
            <a:spLocks noChangeArrowheads="1"/>
          </p:cNvSpPr>
          <p:nvPr/>
        </p:nvSpPr>
        <p:spPr bwMode="auto">
          <a:xfrm>
            <a:off x="329183" y="6463627"/>
            <a:ext cx="4333174" cy="338554"/>
          </a:xfrm>
          <a:prstGeom prst="rect">
            <a:avLst/>
          </a:prstGeom>
          <a:noFill/>
          <a:ln w="9525">
            <a:noFill/>
            <a:miter lim="800000"/>
            <a:headEnd/>
            <a:tailEnd/>
          </a:ln>
        </p:spPr>
        <p:txBody>
          <a:bodyPr wrap="none">
            <a:spAutoFit/>
          </a:bodyPr>
          <a:lstStyle/>
          <a:p>
            <a:r>
              <a:rPr lang="en-US" altLang="en-US" sz="1600" dirty="0"/>
              <a:t>*Compared to 48 Member States as 30 April 2017</a:t>
            </a:r>
          </a:p>
        </p:txBody>
      </p:sp>
      <p:sp>
        <p:nvSpPr>
          <p:cNvPr id="35844" name="Line 58"/>
          <p:cNvSpPr>
            <a:spLocks noChangeShapeType="1"/>
          </p:cNvSpPr>
          <p:nvPr/>
        </p:nvSpPr>
        <p:spPr bwMode="auto">
          <a:xfrm>
            <a:off x="76200" y="2273432"/>
            <a:ext cx="1487488" cy="0"/>
          </a:xfrm>
          <a:prstGeom prst="line">
            <a:avLst/>
          </a:prstGeom>
          <a:noFill/>
          <a:ln w="9525">
            <a:noFill/>
            <a:round/>
            <a:headEnd/>
            <a:tailEnd/>
          </a:ln>
        </p:spPr>
        <p:txBody>
          <a:bodyPr wrap="none"/>
          <a:lstStyle/>
          <a:p>
            <a:endParaRPr lang="en-US"/>
          </a:p>
        </p:txBody>
      </p:sp>
      <p:sp>
        <p:nvSpPr>
          <p:cNvPr id="35845"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35846"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35847"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35848" name="Line 62"/>
          <p:cNvSpPr>
            <a:spLocks noChangeShapeType="1"/>
          </p:cNvSpPr>
          <p:nvPr/>
        </p:nvSpPr>
        <p:spPr bwMode="auto">
          <a:xfrm>
            <a:off x="1563689" y="2273432"/>
            <a:ext cx="1558925" cy="0"/>
          </a:xfrm>
          <a:prstGeom prst="line">
            <a:avLst/>
          </a:prstGeom>
          <a:noFill/>
          <a:ln w="9525">
            <a:noFill/>
            <a:round/>
            <a:headEnd/>
            <a:tailEnd/>
          </a:ln>
        </p:spPr>
        <p:txBody>
          <a:bodyPr wrap="none"/>
          <a:lstStyle/>
          <a:p>
            <a:endParaRPr lang="en-US"/>
          </a:p>
        </p:txBody>
      </p:sp>
      <p:sp>
        <p:nvSpPr>
          <p:cNvPr id="35849"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35850" name="Line 64"/>
          <p:cNvSpPr>
            <a:spLocks noChangeShapeType="1"/>
          </p:cNvSpPr>
          <p:nvPr/>
        </p:nvSpPr>
        <p:spPr bwMode="auto">
          <a:xfrm>
            <a:off x="3122614" y="2273432"/>
            <a:ext cx="1558925" cy="0"/>
          </a:xfrm>
          <a:prstGeom prst="line">
            <a:avLst/>
          </a:prstGeom>
          <a:noFill/>
          <a:ln w="9525">
            <a:noFill/>
            <a:round/>
            <a:headEnd/>
            <a:tailEnd/>
          </a:ln>
        </p:spPr>
        <p:txBody>
          <a:bodyPr wrap="none"/>
          <a:lstStyle/>
          <a:p>
            <a:endParaRPr lang="en-US"/>
          </a:p>
        </p:txBody>
      </p:sp>
      <p:sp>
        <p:nvSpPr>
          <p:cNvPr id="35851"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35852" name="Line 66"/>
          <p:cNvSpPr>
            <a:spLocks noChangeShapeType="1"/>
          </p:cNvSpPr>
          <p:nvPr/>
        </p:nvSpPr>
        <p:spPr bwMode="auto">
          <a:xfrm>
            <a:off x="4648200" y="2194181"/>
            <a:ext cx="1557338" cy="0"/>
          </a:xfrm>
          <a:prstGeom prst="line">
            <a:avLst/>
          </a:prstGeom>
          <a:noFill/>
          <a:ln w="9525">
            <a:noFill/>
            <a:round/>
            <a:headEnd/>
            <a:tailEnd/>
          </a:ln>
        </p:spPr>
        <p:txBody>
          <a:bodyPr wrap="none"/>
          <a:lstStyle/>
          <a:p>
            <a:endParaRPr lang="en-US"/>
          </a:p>
        </p:txBody>
      </p:sp>
      <p:sp>
        <p:nvSpPr>
          <p:cNvPr id="35853"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35854" name="Line 68"/>
          <p:cNvSpPr>
            <a:spLocks noChangeShapeType="1"/>
          </p:cNvSpPr>
          <p:nvPr/>
        </p:nvSpPr>
        <p:spPr bwMode="auto">
          <a:xfrm>
            <a:off x="6238876" y="2273432"/>
            <a:ext cx="1609725" cy="0"/>
          </a:xfrm>
          <a:prstGeom prst="line">
            <a:avLst/>
          </a:prstGeom>
          <a:noFill/>
          <a:ln w="9525">
            <a:noFill/>
            <a:round/>
            <a:headEnd/>
            <a:tailEnd/>
          </a:ln>
        </p:spPr>
        <p:txBody>
          <a:bodyPr wrap="none"/>
          <a:lstStyle/>
          <a:p>
            <a:endParaRPr lang="en-US"/>
          </a:p>
        </p:txBody>
      </p:sp>
      <p:sp>
        <p:nvSpPr>
          <p:cNvPr id="35855"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5856" name="Text Box 77"/>
          <p:cNvSpPr txBox="1">
            <a:spLocks noChangeArrowheads="1"/>
          </p:cNvSpPr>
          <p:nvPr/>
        </p:nvSpPr>
        <p:spPr bwMode="auto">
          <a:xfrm>
            <a:off x="240510" y="83757"/>
            <a:ext cx="65121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15 -</a:t>
            </a:r>
            <a:r>
              <a:rPr lang="en-GB" altLang="ja-JP" sz="3200" dirty="0">
                <a:solidFill>
                  <a:srgbClr val="0066CC"/>
                </a:solidFill>
                <a:ea typeface="ＭＳ Ｐゴシック" pitchFamily="34" charset="-128"/>
              </a:rPr>
              <a:t> </a:t>
            </a:r>
            <a:r>
              <a:rPr lang="en-GB" altLang="en-US" sz="3200" dirty="0">
                <a:solidFill>
                  <a:srgbClr val="0066CC"/>
                </a:solidFill>
              </a:rPr>
              <a:t>Peacekeeping Assessments</a:t>
            </a:r>
            <a:r>
              <a:rPr lang="en-GB" altLang="en-US" sz="3200" dirty="0"/>
              <a:t> </a:t>
            </a:r>
            <a:br>
              <a:rPr lang="en-GB" altLang="en-US" sz="3600" dirty="0"/>
            </a:br>
            <a:r>
              <a:rPr lang="en-GB" altLang="en-US" sz="2000" dirty="0"/>
              <a:t>Fully paid at 30 April 2018: 38 Member States*</a:t>
            </a:r>
          </a:p>
        </p:txBody>
      </p:sp>
      <p:pic>
        <p:nvPicPr>
          <p:cNvPr id="35857"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5858" name="Rectangle 48"/>
          <p:cNvSpPr>
            <a:spLocks/>
          </p:cNvSpPr>
          <p:nvPr/>
        </p:nvSpPr>
        <p:spPr bwMode="auto">
          <a:xfrm>
            <a:off x="7543800" y="209687"/>
            <a:ext cx="76200" cy="6764448"/>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5859" name="Text Box 6"/>
          <p:cNvSpPr txBox="1">
            <a:spLocks noChangeArrowheads="1"/>
          </p:cNvSpPr>
          <p:nvPr/>
        </p:nvSpPr>
        <p:spPr bwMode="auto">
          <a:xfrm>
            <a:off x="7573962" y="1505779"/>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grpSp>
        <p:nvGrpSpPr>
          <p:cNvPr id="35860" name="Group 37"/>
          <p:cNvGrpSpPr>
            <a:grpSpLocks/>
          </p:cNvGrpSpPr>
          <p:nvPr/>
        </p:nvGrpSpPr>
        <p:grpSpPr bwMode="auto">
          <a:xfrm>
            <a:off x="7686676" y="2153701"/>
            <a:ext cx="1162050" cy="630710"/>
            <a:chOff x="7658100" y="2106614"/>
            <a:chExt cx="1162050" cy="606425"/>
          </a:xfrm>
        </p:grpSpPr>
        <p:grpSp>
          <p:nvGrpSpPr>
            <p:cNvPr id="35866" name="Group 58"/>
            <p:cNvGrpSpPr>
              <a:grpSpLocks/>
            </p:cNvGrpSpPr>
            <p:nvPr/>
          </p:nvGrpSpPr>
          <p:grpSpPr bwMode="auto">
            <a:xfrm>
              <a:off x="7667625" y="2106614"/>
              <a:ext cx="1152525" cy="606425"/>
              <a:chOff x="4830" y="1327"/>
              <a:chExt cx="726" cy="382"/>
            </a:xfrm>
          </p:grpSpPr>
          <p:sp>
            <p:nvSpPr>
              <p:cNvPr id="35868"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35869"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0066CC"/>
                    </a:solidFill>
                  </a:rPr>
                  <a:t>Peacekeeping</a:t>
                </a:r>
              </a:p>
            </p:txBody>
          </p:sp>
          <p:sp>
            <p:nvSpPr>
              <p:cNvPr id="35870"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dirty="0">
                    <a:solidFill>
                      <a:srgbClr val="B2B2B2"/>
                    </a:solidFill>
                  </a:rPr>
                  <a:t>Tribunals</a:t>
                </a:r>
              </a:p>
            </p:txBody>
          </p:sp>
        </p:grpSp>
        <p:sp>
          <p:nvSpPr>
            <p:cNvPr id="35867"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pic>
        <p:nvPicPr>
          <p:cNvPr id="35861" name="Picture 30"/>
          <p:cNvPicPr>
            <a:picLocks noChangeAspect="1" noChangeArrowheads="1"/>
          </p:cNvPicPr>
          <p:nvPr/>
        </p:nvPicPr>
        <p:blipFill>
          <a:blip r:embed="rId3"/>
          <a:srcRect/>
          <a:stretch>
            <a:fillRect/>
          </a:stretch>
        </p:blipFill>
        <p:spPr bwMode="auto">
          <a:xfrm>
            <a:off x="240510" y="1192102"/>
            <a:ext cx="1323178" cy="1256899"/>
          </a:xfrm>
          <a:prstGeom prst="rect">
            <a:avLst/>
          </a:prstGeom>
          <a:noFill/>
          <a:ln w="9525">
            <a:noFill/>
            <a:miter lim="800000"/>
            <a:headEnd/>
            <a:tailEnd/>
          </a:ln>
        </p:spPr>
      </p:pic>
      <p:sp>
        <p:nvSpPr>
          <p:cNvPr id="35864" name="Rectangle 57"/>
          <p:cNvSpPr>
            <a:spLocks noChangeArrowheads="1"/>
          </p:cNvSpPr>
          <p:nvPr/>
        </p:nvSpPr>
        <p:spPr bwMode="auto">
          <a:xfrm>
            <a:off x="5334000" y="1664282"/>
            <a:ext cx="2590800" cy="5230601"/>
          </a:xfrm>
          <a:prstGeom prst="rect">
            <a:avLst/>
          </a:prstGeom>
          <a:noFill/>
          <a:ln w="9525">
            <a:noFill/>
            <a:miter lim="800000"/>
            <a:headEnd/>
            <a:tailEnd/>
          </a:ln>
        </p:spPr>
        <p:txBody>
          <a:bodyPr lIns="101870" tIns="50935" rIns="101870" bIns="50935"/>
          <a:lstStyle/>
          <a:p>
            <a:pPr>
              <a:spcBef>
                <a:spcPct val="20000"/>
              </a:spcBef>
            </a:pPr>
            <a:endParaRPr lang="en-US" altLang="en-US" sz="1600">
              <a:solidFill>
                <a:schemeClr val="folHlink"/>
              </a:solidFill>
              <a:latin typeface="Arial" charset="0"/>
            </a:endParaRPr>
          </a:p>
        </p:txBody>
      </p:sp>
      <p:sp>
        <p:nvSpPr>
          <p:cNvPr id="35865" name="Rectangle 252"/>
          <p:cNvSpPr>
            <a:spLocks noChangeArrowheads="1"/>
          </p:cNvSpPr>
          <p:nvPr/>
        </p:nvSpPr>
        <p:spPr bwMode="auto">
          <a:xfrm>
            <a:off x="4876800" y="3145199"/>
            <a:ext cx="2362200" cy="3328564"/>
          </a:xfrm>
          <a:prstGeom prst="rect">
            <a:avLst/>
          </a:prstGeom>
          <a:noFill/>
          <a:ln w="9525">
            <a:noFill/>
            <a:miter lim="800000"/>
            <a:headEnd/>
            <a:tailEnd/>
          </a:ln>
        </p:spPr>
        <p:txBody>
          <a:bodyPr lIns="97234" tIns="48617" rIns="97234" bIns="48617"/>
          <a:lstStyle/>
          <a:p>
            <a:pPr marL="365125" indent="-365125" defTabSz="973138">
              <a:lnSpc>
                <a:spcPct val="80000"/>
              </a:lnSpc>
              <a:spcBef>
                <a:spcPct val="20000"/>
              </a:spcBef>
            </a:pPr>
            <a:endParaRPr lang="en-US" altLang="en-US" sz="1600" b="1"/>
          </a:p>
        </p:txBody>
      </p:sp>
      <p:sp>
        <p:nvSpPr>
          <p:cNvPr id="35" name="Text Box 7"/>
          <p:cNvSpPr txBox="1">
            <a:spLocks noChangeArrowheads="1"/>
          </p:cNvSpPr>
          <p:nvPr/>
        </p:nvSpPr>
        <p:spPr bwMode="auto">
          <a:xfrm>
            <a:off x="-1039014" y="8244586"/>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6" name="Line 58"/>
          <p:cNvSpPr>
            <a:spLocks noChangeShapeType="1"/>
          </p:cNvSpPr>
          <p:nvPr/>
        </p:nvSpPr>
        <p:spPr bwMode="auto">
          <a:xfrm>
            <a:off x="-599282" y="5047713"/>
            <a:ext cx="1410492" cy="44676"/>
          </a:xfrm>
          <a:prstGeom prst="line">
            <a:avLst/>
          </a:prstGeom>
          <a:noFill/>
          <a:ln w="9525">
            <a:noFill/>
            <a:round/>
            <a:headEnd/>
            <a:tailEnd/>
          </a:ln>
        </p:spPr>
        <p:txBody>
          <a:bodyPr wrap="none"/>
          <a:lstStyle/>
          <a:p>
            <a:endParaRPr lang="en-US"/>
          </a:p>
        </p:txBody>
      </p:sp>
      <p:sp>
        <p:nvSpPr>
          <p:cNvPr id="37" name="Line 62"/>
          <p:cNvSpPr>
            <a:spLocks noChangeShapeType="1"/>
          </p:cNvSpPr>
          <p:nvPr/>
        </p:nvSpPr>
        <p:spPr bwMode="auto">
          <a:xfrm>
            <a:off x="811211" y="5092389"/>
            <a:ext cx="1558925" cy="0"/>
          </a:xfrm>
          <a:prstGeom prst="line">
            <a:avLst/>
          </a:prstGeom>
          <a:noFill/>
          <a:ln w="9525">
            <a:noFill/>
            <a:round/>
            <a:headEnd/>
            <a:tailEnd/>
          </a:ln>
        </p:spPr>
        <p:txBody>
          <a:bodyPr wrap="none"/>
          <a:lstStyle/>
          <a:p>
            <a:endParaRPr lang="en-US"/>
          </a:p>
        </p:txBody>
      </p:sp>
      <p:sp>
        <p:nvSpPr>
          <p:cNvPr id="38" name="Line 64"/>
          <p:cNvSpPr>
            <a:spLocks noChangeShapeType="1"/>
          </p:cNvSpPr>
          <p:nvPr/>
        </p:nvSpPr>
        <p:spPr bwMode="auto">
          <a:xfrm>
            <a:off x="2370136" y="5092389"/>
            <a:ext cx="1558925" cy="0"/>
          </a:xfrm>
          <a:prstGeom prst="line">
            <a:avLst/>
          </a:prstGeom>
          <a:noFill/>
          <a:ln w="9525">
            <a:noFill/>
            <a:round/>
            <a:headEnd/>
            <a:tailEnd/>
          </a:ln>
        </p:spPr>
        <p:txBody>
          <a:bodyPr wrap="none"/>
          <a:lstStyle/>
          <a:p>
            <a:endParaRPr lang="en-US"/>
          </a:p>
        </p:txBody>
      </p:sp>
      <p:sp>
        <p:nvSpPr>
          <p:cNvPr id="39" name="Line 66"/>
          <p:cNvSpPr>
            <a:spLocks noChangeShapeType="1"/>
          </p:cNvSpPr>
          <p:nvPr/>
        </p:nvSpPr>
        <p:spPr bwMode="auto">
          <a:xfrm>
            <a:off x="3929061" y="5092389"/>
            <a:ext cx="1557337" cy="0"/>
          </a:xfrm>
          <a:prstGeom prst="line">
            <a:avLst/>
          </a:prstGeom>
          <a:noFill/>
          <a:ln w="9525">
            <a:noFill/>
            <a:round/>
            <a:headEnd/>
            <a:tailEnd/>
          </a:ln>
        </p:spPr>
        <p:txBody>
          <a:bodyPr wrap="none"/>
          <a:lstStyle/>
          <a:p>
            <a:endParaRPr lang="en-US"/>
          </a:p>
        </p:txBody>
      </p:sp>
      <p:sp>
        <p:nvSpPr>
          <p:cNvPr id="40" name="Line 68"/>
          <p:cNvSpPr>
            <a:spLocks noChangeShapeType="1"/>
          </p:cNvSpPr>
          <p:nvPr/>
        </p:nvSpPr>
        <p:spPr bwMode="auto">
          <a:xfrm>
            <a:off x="4575965" y="5037044"/>
            <a:ext cx="1609725" cy="0"/>
          </a:xfrm>
          <a:prstGeom prst="line">
            <a:avLst/>
          </a:prstGeom>
          <a:noFill/>
          <a:ln w="9525">
            <a:noFill/>
            <a:round/>
            <a:headEnd/>
            <a:tailEnd/>
          </a:ln>
        </p:spPr>
        <p:txBody>
          <a:bodyPr wrap="none"/>
          <a:lstStyle/>
          <a:p>
            <a:endParaRPr lang="en-US"/>
          </a:p>
        </p:txBody>
      </p:sp>
      <p:sp>
        <p:nvSpPr>
          <p:cNvPr id="42" name="Rectangle 251"/>
          <p:cNvSpPr>
            <a:spLocks noChangeArrowheads="1"/>
          </p:cNvSpPr>
          <p:nvPr/>
        </p:nvSpPr>
        <p:spPr bwMode="auto">
          <a:xfrm>
            <a:off x="701074" y="2449001"/>
            <a:ext cx="2751929" cy="3862493"/>
          </a:xfrm>
          <a:prstGeom prst="rect">
            <a:avLst/>
          </a:prstGeom>
          <a:noFill/>
          <a:ln w="9525">
            <a:noFill/>
            <a:miter lim="800000"/>
            <a:headEnd/>
            <a:tailEnd/>
          </a:ln>
        </p:spPr>
        <p:txBody>
          <a:bodyPr lIns="97234" tIns="48617" rIns="97234" bIns="48617"/>
          <a:lstStyle/>
          <a:p>
            <a:pPr marL="365125" indent="-365125" defTabSz="973138">
              <a:lnSpc>
                <a:spcPct val="80000"/>
              </a:lnSpc>
              <a:spcBef>
                <a:spcPct val="20000"/>
              </a:spcBef>
            </a:pPr>
            <a:endParaRPr lang="en-US" altLang="en-US" sz="2000" b="1" dirty="0"/>
          </a:p>
        </p:txBody>
      </p:sp>
      <p:sp>
        <p:nvSpPr>
          <p:cNvPr id="43" name="Rectangle 251"/>
          <p:cNvSpPr>
            <a:spLocks noChangeArrowheads="1"/>
          </p:cNvSpPr>
          <p:nvPr/>
        </p:nvSpPr>
        <p:spPr bwMode="auto">
          <a:xfrm>
            <a:off x="3384787" y="2488204"/>
            <a:ext cx="1833563" cy="3550973"/>
          </a:xfrm>
          <a:prstGeom prst="rect">
            <a:avLst/>
          </a:prstGeom>
          <a:noFill/>
          <a:ln w="9525">
            <a:noFill/>
            <a:miter lim="800000"/>
            <a:headEnd/>
            <a:tailEnd/>
          </a:ln>
        </p:spPr>
        <p:txBody>
          <a:bodyPr lIns="97234" tIns="48617" rIns="97234" bIns="48617"/>
          <a:lstStyle/>
          <a:p>
            <a:pPr fontAlgn="b"/>
            <a:r>
              <a:rPr lang="en-US" sz="1800" b="1" dirty="0"/>
              <a:t>Hungary</a:t>
            </a:r>
          </a:p>
          <a:p>
            <a:pPr fontAlgn="b"/>
            <a:r>
              <a:rPr lang="en-US" sz="1800" b="1" dirty="0"/>
              <a:t>Iceland</a:t>
            </a:r>
          </a:p>
          <a:p>
            <a:pPr fontAlgn="b"/>
            <a:r>
              <a:rPr lang="en-US" sz="1800" b="1" dirty="0"/>
              <a:t>Ireland</a:t>
            </a:r>
          </a:p>
          <a:p>
            <a:pPr fontAlgn="b"/>
            <a:r>
              <a:rPr lang="en-US" sz="1800" b="1" dirty="0"/>
              <a:t>Italy</a:t>
            </a:r>
          </a:p>
          <a:p>
            <a:pPr fontAlgn="b"/>
            <a:r>
              <a:rPr lang="en-US" sz="1800" b="1" dirty="0"/>
              <a:t>Japan</a:t>
            </a:r>
          </a:p>
          <a:p>
            <a:pPr fontAlgn="b"/>
            <a:r>
              <a:rPr lang="en-US" sz="1800" b="1" dirty="0"/>
              <a:t>Kuwait</a:t>
            </a:r>
          </a:p>
          <a:p>
            <a:pPr fontAlgn="b"/>
            <a:r>
              <a:rPr lang="en-US" sz="1800" b="1" dirty="0"/>
              <a:t>Latvia</a:t>
            </a:r>
          </a:p>
          <a:p>
            <a:pPr fontAlgn="b"/>
            <a:r>
              <a:rPr lang="en-US" sz="1800" b="1" dirty="0"/>
              <a:t>Liberia</a:t>
            </a:r>
          </a:p>
          <a:p>
            <a:pPr fontAlgn="b"/>
            <a:r>
              <a:rPr lang="en-US" sz="1800" b="1" dirty="0"/>
              <a:t>Liechtenstein</a:t>
            </a:r>
          </a:p>
          <a:p>
            <a:pPr fontAlgn="b"/>
            <a:r>
              <a:rPr lang="en-US" sz="1800" b="1" dirty="0"/>
              <a:t>Luxembourg</a:t>
            </a:r>
          </a:p>
          <a:p>
            <a:pPr fontAlgn="b"/>
            <a:r>
              <a:rPr lang="en-US" sz="1800" b="1" dirty="0"/>
              <a:t>Monaco</a:t>
            </a:r>
          </a:p>
          <a:p>
            <a:pPr fontAlgn="b"/>
            <a:r>
              <a:rPr lang="en-US" sz="1800" b="1" dirty="0"/>
              <a:t>Namibia</a:t>
            </a:r>
          </a:p>
          <a:p>
            <a:pPr fontAlgn="b"/>
            <a:r>
              <a:rPr lang="en-US" sz="1800" b="1" dirty="0"/>
              <a:t>Netherlands</a:t>
            </a:r>
          </a:p>
          <a:p>
            <a:pPr marL="365125" indent="-365125" defTabSz="973138">
              <a:lnSpc>
                <a:spcPct val="80000"/>
              </a:lnSpc>
              <a:spcBef>
                <a:spcPct val="20000"/>
              </a:spcBef>
            </a:pPr>
            <a:endParaRPr lang="en-US" altLang="en-US" sz="1600" b="1" dirty="0"/>
          </a:p>
          <a:p>
            <a:pPr marL="365125" indent="-365125" defTabSz="973138">
              <a:lnSpc>
                <a:spcPct val="80000"/>
              </a:lnSpc>
              <a:spcBef>
                <a:spcPct val="20000"/>
              </a:spcBef>
            </a:pPr>
            <a:endParaRPr lang="en-US" altLang="en-US" sz="1600" b="1" dirty="0"/>
          </a:p>
        </p:txBody>
      </p:sp>
      <p:sp>
        <p:nvSpPr>
          <p:cNvPr id="44" name="Rectangle 251"/>
          <p:cNvSpPr>
            <a:spLocks noChangeArrowheads="1"/>
          </p:cNvSpPr>
          <p:nvPr/>
        </p:nvSpPr>
        <p:spPr bwMode="auto">
          <a:xfrm>
            <a:off x="5725689" y="2498774"/>
            <a:ext cx="1739901" cy="3166415"/>
          </a:xfrm>
          <a:prstGeom prst="rect">
            <a:avLst/>
          </a:prstGeom>
          <a:noFill/>
          <a:ln w="9525">
            <a:noFill/>
            <a:miter lim="800000"/>
            <a:headEnd/>
            <a:tailEnd/>
          </a:ln>
        </p:spPr>
        <p:txBody>
          <a:bodyPr lIns="97234" tIns="48617" rIns="97234" bIns="48617"/>
          <a:lstStyle/>
          <a:p>
            <a:pPr fontAlgn="b"/>
            <a:r>
              <a:rPr lang="en-US" sz="1800" b="1" dirty="0"/>
              <a:t>New Zealand</a:t>
            </a:r>
          </a:p>
          <a:p>
            <a:pPr fontAlgn="b"/>
            <a:r>
              <a:rPr lang="en-US" sz="1800" b="1" dirty="0"/>
              <a:t>Nicaragua</a:t>
            </a:r>
          </a:p>
          <a:p>
            <a:pPr fontAlgn="b"/>
            <a:r>
              <a:rPr lang="en-GB" sz="1800" b="1" dirty="0"/>
              <a:t>Norway</a:t>
            </a:r>
          </a:p>
          <a:p>
            <a:pPr fontAlgn="b"/>
            <a:r>
              <a:rPr lang="en-GB" sz="1800" b="1" dirty="0"/>
              <a:t>Poland</a:t>
            </a:r>
          </a:p>
          <a:p>
            <a:pPr fontAlgn="b"/>
            <a:r>
              <a:rPr lang="en-GB" sz="1800" b="1" dirty="0"/>
              <a:t>Qatar</a:t>
            </a:r>
          </a:p>
          <a:p>
            <a:pPr fontAlgn="b"/>
            <a:r>
              <a:rPr lang="en-GB" sz="1800" b="1" dirty="0"/>
              <a:t>Samoa</a:t>
            </a:r>
          </a:p>
          <a:p>
            <a:pPr fontAlgn="b"/>
            <a:r>
              <a:rPr lang="en-GB" sz="1800" b="1" dirty="0"/>
              <a:t>Singapore</a:t>
            </a:r>
          </a:p>
          <a:p>
            <a:pPr fontAlgn="b"/>
            <a:r>
              <a:rPr lang="en-GB" sz="1800" b="1" dirty="0"/>
              <a:t>Slovakia</a:t>
            </a:r>
          </a:p>
          <a:p>
            <a:pPr fontAlgn="b"/>
            <a:r>
              <a:rPr lang="en-GB" sz="1800" b="1" dirty="0"/>
              <a:t>Slovenia</a:t>
            </a:r>
          </a:p>
          <a:p>
            <a:pPr fontAlgn="b"/>
            <a:r>
              <a:rPr lang="en-GB" sz="1800" b="1" dirty="0"/>
              <a:t>Sweden</a:t>
            </a:r>
          </a:p>
          <a:p>
            <a:pPr fontAlgn="b"/>
            <a:r>
              <a:rPr lang="en-GB" sz="1800" b="1" dirty="0"/>
              <a:t>Switzerland</a:t>
            </a:r>
          </a:p>
          <a:p>
            <a:pPr fontAlgn="b"/>
            <a:r>
              <a:rPr lang="en-GB" sz="1800" b="1" dirty="0"/>
              <a:t>Tuvalu</a:t>
            </a:r>
          </a:p>
          <a:p>
            <a:pPr marL="365125" indent="-365125" defTabSz="973138">
              <a:lnSpc>
                <a:spcPct val="80000"/>
              </a:lnSpc>
              <a:spcBef>
                <a:spcPct val="20000"/>
              </a:spcBef>
            </a:pPr>
            <a:endParaRPr lang="en-US" altLang="en-US" sz="1600" b="1" dirty="0"/>
          </a:p>
        </p:txBody>
      </p:sp>
      <p:sp>
        <p:nvSpPr>
          <p:cNvPr id="2" name="Rectangle 1">
            <a:extLst>
              <a:ext uri="{FF2B5EF4-FFF2-40B4-BE49-F238E27FC236}">
                <a16:creationId xmlns:a16="http://schemas.microsoft.com/office/drawing/2014/main" id="{EB1E1F91-D43F-4C88-AE48-017A3CE77CB1}"/>
              </a:ext>
            </a:extLst>
          </p:cNvPr>
          <p:cNvSpPr/>
          <p:nvPr/>
        </p:nvSpPr>
        <p:spPr>
          <a:xfrm>
            <a:off x="780710" y="2488204"/>
            <a:ext cx="2294813" cy="3693319"/>
          </a:xfrm>
          <a:prstGeom prst="rect">
            <a:avLst/>
          </a:prstGeom>
        </p:spPr>
        <p:txBody>
          <a:bodyPr wrap="square">
            <a:spAutoFit/>
          </a:bodyPr>
          <a:lstStyle/>
          <a:p>
            <a:r>
              <a:rPr lang="en-US" sz="1800" b="1" dirty="0"/>
              <a:t>Armenia</a:t>
            </a:r>
          </a:p>
          <a:p>
            <a:r>
              <a:rPr lang="en-US" sz="1800" b="1" dirty="0"/>
              <a:t>Australia</a:t>
            </a:r>
          </a:p>
          <a:p>
            <a:r>
              <a:rPr lang="en-US" sz="1800" b="1" dirty="0"/>
              <a:t>Austria</a:t>
            </a:r>
          </a:p>
          <a:p>
            <a:r>
              <a:rPr lang="en-US" sz="1800" b="1" dirty="0"/>
              <a:t>Azerbaijan</a:t>
            </a:r>
          </a:p>
          <a:p>
            <a:r>
              <a:rPr lang="en-US" sz="1800" b="1" dirty="0"/>
              <a:t>Bahrain</a:t>
            </a:r>
          </a:p>
          <a:p>
            <a:r>
              <a:rPr lang="en-US" sz="1800" b="1" dirty="0"/>
              <a:t>Belgium</a:t>
            </a:r>
          </a:p>
          <a:p>
            <a:r>
              <a:rPr lang="en-US" sz="1800" b="1" dirty="0"/>
              <a:t>Brunei Darussalam </a:t>
            </a:r>
          </a:p>
          <a:p>
            <a:r>
              <a:rPr lang="en-US" sz="1800" b="1" dirty="0"/>
              <a:t>Canada</a:t>
            </a:r>
          </a:p>
          <a:p>
            <a:r>
              <a:rPr lang="en-US" sz="1800" b="1" dirty="0"/>
              <a:t>Cuba</a:t>
            </a:r>
          </a:p>
          <a:p>
            <a:r>
              <a:rPr lang="en-US" sz="1800" b="1" dirty="0"/>
              <a:t>Denmark</a:t>
            </a:r>
          </a:p>
          <a:p>
            <a:r>
              <a:rPr lang="en-US" sz="1800" b="1" dirty="0"/>
              <a:t>Estonia</a:t>
            </a:r>
          </a:p>
          <a:p>
            <a:r>
              <a:rPr lang="en-US" sz="1800" b="1" dirty="0"/>
              <a:t>Finland</a:t>
            </a:r>
          </a:p>
          <a:p>
            <a:r>
              <a:rPr lang="en-US" sz="1800" b="1" dirty="0"/>
              <a:t>Germany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 name="Object 1">
            <a:extLst>
              <a:ext uri="{FF2B5EF4-FFF2-40B4-BE49-F238E27FC236}">
                <a16:creationId xmlns:a16="http://schemas.microsoft.com/office/drawing/2014/main" id="{559742F6-A032-4945-8DF3-B81621EE07BC}"/>
              </a:ext>
            </a:extLst>
          </p:cNvPr>
          <p:cNvGraphicFramePr>
            <a:graphicFrameLocks noChangeAspect="1"/>
          </p:cNvGraphicFramePr>
          <p:nvPr>
            <p:extLst>
              <p:ext uri="{D42A27DB-BD31-4B8C-83A1-F6EECF244321}">
                <p14:modId xmlns:p14="http://schemas.microsoft.com/office/powerpoint/2010/main" val="1827563083"/>
              </p:ext>
            </p:extLst>
          </p:nvPr>
        </p:nvGraphicFramePr>
        <p:xfrm>
          <a:off x="35242" y="2050725"/>
          <a:ext cx="7489508" cy="4569619"/>
        </p:xfrm>
        <a:graphic>
          <a:graphicData uri="http://schemas.openxmlformats.org/drawingml/2006/chart">
            <c:chart xmlns:c="http://schemas.openxmlformats.org/drawingml/2006/chart" xmlns:r="http://schemas.openxmlformats.org/officeDocument/2006/relationships" r:id="rId3"/>
          </a:graphicData>
        </a:graphic>
      </p:graphicFrame>
      <p:sp>
        <p:nvSpPr>
          <p:cNvPr id="17517"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18"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19"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21"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23"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25"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27"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17530"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31"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32"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34"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36"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38"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40"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17544"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7545"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7546"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7548"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7550"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7552"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7554"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5"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56"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57"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58"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59"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6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1"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2"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63"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64"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6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6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8"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9"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0"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1"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2"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74" name="Picture 4"/>
          <p:cNvPicPr>
            <a:picLocks noChangeAspect="1" noChangeArrowheads="1"/>
          </p:cNvPicPr>
          <p:nvPr/>
        </p:nvPicPr>
        <p:blipFill>
          <a:blip r:embed="rId4"/>
          <a:srcRect/>
          <a:stretch>
            <a:fillRect/>
          </a:stretch>
        </p:blipFill>
        <p:spPr bwMode="auto">
          <a:xfrm>
            <a:off x="7772400" y="396258"/>
            <a:ext cx="1066800" cy="998900"/>
          </a:xfrm>
          <a:prstGeom prst="rect">
            <a:avLst/>
          </a:prstGeom>
          <a:noFill/>
          <a:ln w="9525">
            <a:noFill/>
            <a:miter lim="800000"/>
            <a:headEnd/>
            <a:tailEnd/>
          </a:ln>
        </p:spPr>
      </p:pic>
      <p:sp>
        <p:nvSpPr>
          <p:cNvPr id="75"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76"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77" name="Group 37"/>
          <p:cNvGrpSpPr>
            <a:grpSpLocks/>
          </p:cNvGrpSpPr>
          <p:nvPr/>
        </p:nvGrpSpPr>
        <p:grpSpPr bwMode="auto">
          <a:xfrm>
            <a:off x="7712076" y="2219043"/>
            <a:ext cx="1162050" cy="630711"/>
            <a:chOff x="7658100" y="2106614"/>
            <a:chExt cx="1162050" cy="606425"/>
          </a:xfrm>
        </p:grpSpPr>
        <p:grpSp>
          <p:nvGrpSpPr>
            <p:cNvPr id="78" name="Group 58"/>
            <p:cNvGrpSpPr>
              <a:grpSpLocks/>
            </p:cNvGrpSpPr>
            <p:nvPr/>
          </p:nvGrpSpPr>
          <p:grpSpPr bwMode="auto">
            <a:xfrm>
              <a:off x="7667625" y="2106614"/>
              <a:ext cx="1152525" cy="606425"/>
              <a:chOff x="4830" y="1327"/>
              <a:chExt cx="726" cy="382"/>
            </a:xfrm>
          </p:grpSpPr>
          <p:sp>
            <p:nvSpPr>
              <p:cNvPr id="80"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81"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82"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79"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85"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86"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87"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88"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89"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90"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9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2"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93"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94"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95"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96"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9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99"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00"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01"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02"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03"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105" name="Picture 4"/>
          <p:cNvPicPr>
            <a:picLocks noChangeAspect="1" noChangeArrowheads="1"/>
          </p:cNvPicPr>
          <p:nvPr/>
        </p:nvPicPr>
        <p:blipFill>
          <a:blip r:embed="rId4"/>
          <a:srcRect/>
          <a:stretch>
            <a:fillRect/>
          </a:stretch>
        </p:blipFill>
        <p:spPr bwMode="auto">
          <a:xfrm>
            <a:off x="7772400" y="396258"/>
            <a:ext cx="1066800" cy="998900"/>
          </a:xfrm>
          <a:prstGeom prst="rect">
            <a:avLst/>
          </a:prstGeom>
          <a:noFill/>
          <a:ln w="9525">
            <a:noFill/>
            <a:miter lim="800000"/>
            <a:headEnd/>
            <a:tailEnd/>
          </a:ln>
        </p:spPr>
      </p:pic>
      <p:sp>
        <p:nvSpPr>
          <p:cNvPr id="106"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07"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grpSp>
        <p:nvGrpSpPr>
          <p:cNvPr id="108" name="Group 37"/>
          <p:cNvGrpSpPr>
            <a:grpSpLocks/>
          </p:cNvGrpSpPr>
          <p:nvPr/>
        </p:nvGrpSpPr>
        <p:grpSpPr bwMode="auto">
          <a:xfrm>
            <a:off x="7712076" y="2219043"/>
            <a:ext cx="1162050" cy="630711"/>
            <a:chOff x="7658100" y="2106614"/>
            <a:chExt cx="1162050" cy="606425"/>
          </a:xfrm>
        </p:grpSpPr>
        <p:grpSp>
          <p:nvGrpSpPr>
            <p:cNvPr id="109" name="Group 58"/>
            <p:cNvGrpSpPr>
              <a:grpSpLocks/>
            </p:cNvGrpSpPr>
            <p:nvPr/>
          </p:nvGrpSpPr>
          <p:grpSpPr bwMode="auto">
            <a:xfrm>
              <a:off x="7667625" y="2106614"/>
              <a:ext cx="1152525" cy="606425"/>
              <a:chOff x="4830" y="1327"/>
              <a:chExt cx="726" cy="382"/>
            </a:xfrm>
          </p:grpSpPr>
          <p:sp>
            <p:nvSpPr>
              <p:cNvPr id="111"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Regular budget</a:t>
                </a:r>
              </a:p>
            </p:txBody>
          </p:sp>
          <p:sp>
            <p:nvSpPr>
              <p:cNvPr id="112"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ja-JP" sz="1200" b="1">
                    <a:solidFill>
                      <a:srgbClr val="0066CC"/>
                    </a:solidFill>
                    <a:ea typeface="ＭＳ Ｐゴシック" charset="-128"/>
                  </a:rPr>
                  <a:t>Peacekeeping</a:t>
                </a:r>
              </a:p>
            </p:txBody>
          </p:sp>
          <p:sp>
            <p:nvSpPr>
              <p:cNvPr id="113"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ja-JP" sz="1200" b="1">
                    <a:solidFill>
                      <a:srgbClr val="B2B2B2"/>
                    </a:solidFill>
                    <a:ea typeface="ＭＳ Ｐゴシック" charset="-128"/>
                  </a:rPr>
                  <a:t>Tribunals</a:t>
                </a:r>
              </a:p>
            </p:txBody>
          </p:sp>
        </p:grpSp>
        <p:sp>
          <p:nvSpPr>
            <p:cNvPr id="110" name="Rectangle 63"/>
            <p:cNvSpPr>
              <a:spLocks noChangeArrowheads="1"/>
            </p:cNvSpPr>
            <p:nvPr/>
          </p:nvSpPr>
          <p:spPr bwMode="auto">
            <a:xfrm flipH="1">
              <a:off x="7658100" y="2362200"/>
              <a:ext cx="76200" cy="76200"/>
            </a:xfrm>
            <a:prstGeom prst="rect">
              <a:avLst/>
            </a:prstGeom>
            <a:solidFill>
              <a:srgbClr val="0066CC"/>
            </a:solidFill>
            <a:ln w="9525">
              <a:solidFill>
                <a:srgbClr val="0066CC"/>
              </a:solidFill>
              <a:miter lim="800000"/>
              <a:headEnd/>
              <a:tailEnd/>
            </a:ln>
          </p:spPr>
          <p:txBody>
            <a:bodyPr wrap="none" anchor="ctr"/>
            <a:lstStyle/>
            <a:p>
              <a:endParaRPr lang="en-US" altLang="en-US" sz="1800"/>
            </a:p>
          </p:txBody>
        </p:sp>
      </p:grpSp>
      <p:sp>
        <p:nvSpPr>
          <p:cNvPr id="116"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17"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18"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19"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20"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21"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22"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23"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24"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25"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26"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27"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28"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ja-JP" sz="1400" dirty="0">
                <a:ea typeface="ＭＳ Ｐゴシック" charset="-128"/>
              </a:rPr>
              <a:t>16</a:t>
            </a:r>
          </a:p>
        </p:txBody>
      </p:sp>
      <p:sp>
        <p:nvSpPr>
          <p:cNvPr id="129"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3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31"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32"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33"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34"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136" name="Picture 4"/>
          <p:cNvPicPr>
            <a:picLocks noChangeAspect="1" noChangeArrowheads="1"/>
          </p:cNvPicPr>
          <p:nvPr/>
        </p:nvPicPr>
        <p:blipFill>
          <a:blip r:embed="rId4"/>
          <a:srcRect/>
          <a:stretch>
            <a:fillRect/>
          </a:stretch>
        </p:blipFill>
        <p:spPr bwMode="auto">
          <a:xfrm>
            <a:off x="7772400" y="396258"/>
            <a:ext cx="1066800" cy="998900"/>
          </a:xfrm>
          <a:prstGeom prst="rect">
            <a:avLst/>
          </a:prstGeom>
          <a:noFill/>
          <a:ln w="9525">
            <a:noFill/>
            <a:miter lim="800000"/>
            <a:headEnd/>
            <a:tailEnd/>
          </a:ln>
        </p:spPr>
      </p:pic>
      <p:sp>
        <p:nvSpPr>
          <p:cNvPr id="137"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8"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14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48"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49"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50"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51"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52"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5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54"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55"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56"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57"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58"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59"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60"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61"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62"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63"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64"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65" name="Text Box 77"/>
          <p:cNvSpPr txBox="1">
            <a:spLocks noChangeArrowheads="1"/>
          </p:cNvSpPr>
          <p:nvPr/>
        </p:nvSpPr>
        <p:spPr bwMode="auto">
          <a:xfrm>
            <a:off x="152400" y="146844"/>
            <a:ext cx="7315200" cy="1123384"/>
          </a:xfrm>
          <a:prstGeom prst="rect">
            <a:avLst/>
          </a:prstGeom>
          <a:noFill/>
          <a:ln w="9525">
            <a:noFill/>
            <a:miter lim="800000"/>
            <a:headEnd/>
            <a:tailEnd/>
          </a:ln>
        </p:spPr>
        <p:txBody>
          <a:bodyPr>
            <a:spAutoFit/>
          </a:bodyPr>
          <a:lstStyle/>
          <a:p>
            <a:r>
              <a:rPr lang="en-GB" altLang="ja-JP" sz="3200" dirty="0">
                <a:ea typeface="ＭＳ Ｐゴシック" pitchFamily="34" charset="-128"/>
              </a:rPr>
              <a:t>Chart 16 -</a:t>
            </a:r>
            <a:r>
              <a:rPr lang="en-GB" altLang="ja-JP" sz="3200" dirty="0">
                <a:solidFill>
                  <a:srgbClr val="0066CC"/>
                </a:solidFill>
                <a:ea typeface="ＭＳ Ｐゴシック" pitchFamily="34" charset="-128"/>
              </a:rPr>
              <a:t> </a:t>
            </a:r>
            <a:r>
              <a:rPr lang="en-GB" altLang="ja-JP" sz="3200" dirty="0">
                <a:solidFill>
                  <a:srgbClr val="0066CC"/>
                </a:solidFill>
                <a:ea typeface="ＭＳ Ｐゴシック" charset="-128"/>
              </a:rPr>
              <a:t>Peacekeeping Cash Position</a:t>
            </a:r>
            <a:endParaRPr lang="en-GB" altLang="ja-JP" sz="3200" dirty="0">
              <a:ea typeface="ＭＳ Ｐゴシック" charset="-128"/>
            </a:endParaRPr>
          </a:p>
          <a:p>
            <a:r>
              <a:rPr lang="en-US" altLang="ja-JP" sz="2000" dirty="0">
                <a:ea typeface="ＭＳ Ｐゴシック" charset="-128"/>
              </a:rPr>
              <a:t>Actual Figures for Peacekeeping for 2016-2018</a:t>
            </a:r>
          </a:p>
          <a:p>
            <a:r>
              <a:rPr lang="en-GB" altLang="ja-JP" dirty="0">
                <a:ea typeface="ＭＳ Ｐゴシック" charset="-128"/>
              </a:rPr>
              <a:t>(US$ millions)</a:t>
            </a:r>
            <a:endParaRPr lang="en-GB" altLang="ja-JP" sz="2000" dirty="0">
              <a:ea typeface="ＭＳ Ｐゴシック" charset="-128"/>
            </a:endParaRPr>
          </a:p>
        </p:txBody>
      </p:sp>
      <p:sp>
        <p:nvSpPr>
          <p:cNvPr id="166" name="Rectangle 48"/>
          <p:cNvSpPr>
            <a:spLocks/>
          </p:cNvSpPr>
          <p:nvPr/>
        </p:nvSpPr>
        <p:spPr bwMode="auto">
          <a:xfrm>
            <a:off x="7620000" y="237755"/>
            <a:ext cx="76200" cy="6764449"/>
          </a:xfrm>
          <a:prstGeom prst="rect">
            <a:avLst/>
          </a:prstGeom>
          <a:solidFill>
            <a:srgbClr val="0066CC"/>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5" name="Text Box 7">
            <a:extLst>
              <a:ext uri="{FF2B5EF4-FFF2-40B4-BE49-F238E27FC236}">
                <a16:creationId xmlns:a16="http://schemas.microsoft.com/office/drawing/2014/main" id="{68834DF7-35C0-46CD-B39F-CDF31536661D}"/>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45" name="Line 58">
            <a:extLst>
              <a:ext uri="{FF2B5EF4-FFF2-40B4-BE49-F238E27FC236}">
                <a16:creationId xmlns:a16="http://schemas.microsoft.com/office/drawing/2014/main" id="{8E76BB7D-21C7-4CD0-AAC0-244B019885DA}"/>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46" name="Line 62">
            <a:extLst>
              <a:ext uri="{FF2B5EF4-FFF2-40B4-BE49-F238E27FC236}">
                <a16:creationId xmlns:a16="http://schemas.microsoft.com/office/drawing/2014/main" id="{E6B48894-4252-4E4F-A739-54E7C90CC1B8}"/>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68" name="Line 64">
            <a:extLst>
              <a:ext uri="{FF2B5EF4-FFF2-40B4-BE49-F238E27FC236}">
                <a16:creationId xmlns:a16="http://schemas.microsoft.com/office/drawing/2014/main" id="{B0AE3A43-C702-49C1-A9BC-0C125D4B298C}"/>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69" name="Line 66">
            <a:extLst>
              <a:ext uri="{FF2B5EF4-FFF2-40B4-BE49-F238E27FC236}">
                <a16:creationId xmlns:a16="http://schemas.microsoft.com/office/drawing/2014/main" id="{4F22EE4F-CCA6-4410-81FC-4A8C22A0085F}"/>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70" name="Line 68">
            <a:extLst>
              <a:ext uri="{FF2B5EF4-FFF2-40B4-BE49-F238E27FC236}">
                <a16:creationId xmlns:a16="http://schemas.microsoft.com/office/drawing/2014/main" id="{F1429BD4-573D-4AD9-A678-E6025BD58874}"/>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71" name="Text Box 7">
            <a:extLst>
              <a:ext uri="{FF2B5EF4-FFF2-40B4-BE49-F238E27FC236}">
                <a16:creationId xmlns:a16="http://schemas.microsoft.com/office/drawing/2014/main" id="{22E678EE-9989-48AB-86D9-3DD01659F35E}"/>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72" name="Line 58">
            <a:extLst>
              <a:ext uri="{FF2B5EF4-FFF2-40B4-BE49-F238E27FC236}">
                <a16:creationId xmlns:a16="http://schemas.microsoft.com/office/drawing/2014/main" id="{7142D7DB-A6A9-4647-9C3B-440C8380E6D7}"/>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73" name="Line 62">
            <a:extLst>
              <a:ext uri="{FF2B5EF4-FFF2-40B4-BE49-F238E27FC236}">
                <a16:creationId xmlns:a16="http://schemas.microsoft.com/office/drawing/2014/main" id="{A33E3587-1BC5-4B82-B032-B3FCA91458A0}"/>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74" name="Line 64">
            <a:extLst>
              <a:ext uri="{FF2B5EF4-FFF2-40B4-BE49-F238E27FC236}">
                <a16:creationId xmlns:a16="http://schemas.microsoft.com/office/drawing/2014/main" id="{7084FDCA-9BF9-42EA-BCC4-698D8D55F327}"/>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75" name="Line 66">
            <a:extLst>
              <a:ext uri="{FF2B5EF4-FFF2-40B4-BE49-F238E27FC236}">
                <a16:creationId xmlns:a16="http://schemas.microsoft.com/office/drawing/2014/main" id="{DE5C0C5A-8556-4179-9A61-BC2BF879E8B6}"/>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76" name="Line 68">
            <a:extLst>
              <a:ext uri="{FF2B5EF4-FFF2-40B4-BE49-F238E27FC236}">
                <a16:creationId xmlns:a16="http://schemas.microsoft.com/office/drawing/2014/main" id="{5E36DCEB-813B-4DF3-92C0-41C00A6BD4C9}"/>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77" name="Text Box 7">
            <a:extLst>
              <a:ext uri="{FF2B5EF4-FFF2-40B4-BE49-F238E27FC236}">
                <a16:creationId xmlns:a16="http://schemas.microsoft.com/office/drawing/2014/main" id="{6F8FFB06-ED68-4BBA-87FD-98AFD7B29BA8}"/>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78" name="Line 58">
            <a:extLst>
              <a:ext uri="{FF2B5EF4-FFF2-40B4-BE49-F238E27FC236}">
                <a16:creationId xmlns:a16="http://schemas.microsoft.com/office/drawing/2014/main" id="{E198FC94-CABB-4AE0-939D-B59C9ED60310}"/>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79" name="Line 62">
            <a:extLst>
              <a:ext uri="{FF2B5EF4-FFF2-40B4-BE49-F238E27FC236}">
                <a16:creationId xmlns:a16="http://schemas.microsoft.com/office/drawing/2014/main" id="{25F11481-293F-48BD-9D9A-E298D4B1C637}"/>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80" name="Line 64">
            <a:extLst>
              <a:ext uri="{FF2B5EF4-FFF2-40B4-BE49-F238E27FC236}">
                <a16:creationId xmlns:a16="http://schemas.microsoft.com/office/drawing/2014/main" id="{8C7C7D45-D3E0-46B2-962B-758C6B822CA3}"/>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81" name="Line 66">
            <a:extLst>
              <a:ext uri="{FF2B5EF4-FFF2-40B4-BE49-F238E27FC236}">
                <a16:creationId xmlns:a16="http://schemas.microsoft.com/office/drawing/2014/main" id="{6B60F980-F2E2-46B7-928F-1568BE132A59}"/>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82" name="Line 68">
            <a:extLst>
              <a:ext uri="{FF2B5EF4-FFF2-40B4-BE49-F238E27FC236}">
                <a16:creationId xmlns:a16="http://schemas.microsoft.com/office/drawing/2014/main" id="{40F61168-5E21-419A-8B1B-1835DFE2FBAF}"/>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83" name="Text Box 6">
            <a:extLst>
              <a:ext uri="{FF2B5EF4-FFF2-40B4-BE49-F238E27FC236}">
                <a16:creationId xmlns:a16="http://schemas.microsoft.com/office/drawing/2014/main" id="{BE0D984B-CE4A-4895-A94E-E63ED82D5979}"/>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184" name="Text Box 7">
            <a:extLst>
              <a:ext uri="{FF2B5EF4-FFF2-40B4-BE49-F238E27FC236}">
                <a16:creationId xmlns:a16="http://schemas.microsoft.com/office/drawing/2014/main" id="{F96CFF58-1329-4F6C-9DDE-F9BF7EBFC97C}"/>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85" name="Line 58">
            <a:extLst>
              <a:ext uri="{FF2B5EF4-FFF2-40B4-BE49-F238E27FC236}">
                <a16:creationId xmlns:a16="http://schemas.microsoft.com/office/drawing/2014/main" id="{DFE1FD01-F175-492A-B532-68813F632BEF}"/>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86" name="Line 62">
            <a:extLst>
              <a:ext uri="{FF2B5EF4-FFF2-40B4-BE49-F238E27FC236}">
                <a16:creationId xmlns:a16="http://schemas.microsoft.com/office/drawing/2014/main" id="{4658D1D3-F724-419A-9D9C-9571D9F89A01}"/>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87" name="Line 64">
            <a:extLst>
              <a:ext uri="{FF2B5EF4-FFF2-40B4-BE49-F238E27FC236}">
                <a16:creationId xmlns:a16="http://schemas.microsoft.com/office/drawing/2014/main" id="{EF40A4FC-271E-4F74-9FA9-5222B398EE17}"/>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88" name="Line 66">
            <a:extLst>
              <a:ext uri="{FF2B5EF4-FFF2-40B4-BE49-F238E27FC236}">
                <a16:creationId xmlns:a16="http://schemas.microsoft.com/office/drawing/2014/main" id="{F59047DD-74F8-443D-BF6E-7AD06BE22755}"/>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89" name="Line 68">
            <a:extLst>
              <a:ext uri="{FF2B5EF4-FFF2-40B4-BE49-F238E27FC236}">
                <a16:creationId xmlns:a16="http://schemas.microsoft.com/office/drawing/2014/main" id="{1E515002-86EC-4E79-856A-087376D48C02}"/>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90" name="Text Box 7">
            <a:extLst>
              <a:ext uri="{FF2B5EF4-FFF2-40B4-BE49-F238E27FC236}">
                <a16:creationId xmlns:a16="http://schemas.microsoft.com/office/drawing/2014/main" id="{1C36369E-6D0D-47B4-B5EB-C1D924B0E1FB}"/>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91" name="Line 58">
            <a:extLst>
              <a:ext uri="{FF2B5EF4-FFF2-40B4-BE49-F238E27FC236}">
                <a16:creationId xmlns:a16="http://schemas.microsoft.com/office/drawing/2014/main" id="{6ECDE820-752D-4B33-A5DB-E925B3BEB822}"/>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92" name="Line 62">
            <a:extLst>
              <a:ext uri="{FF2B5EF4-FFF2-40B4-BE49-F238E27FC236}">
                <a16:creationId xmlns:a16="http://schemas.microsoft.com/office/drawing/2014/main" id="{84D80FFB-89E5-4031-ABD6-D1096906BE30}"/>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93" name="Line 64">
            <a:extLst>
              <a:ext uri="{FF2B5EF4-FFF2-40B4-BE49-F238E27FC236}">
                <a16:creationId xmlns:a16="http://schemas.microsoft.com/office/drawing/2014/main" id="{B7E569D6-F12A-4865-ADEB-E8D5E4FB3686}"/>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194" name="Line 66">
            <a:extLst>
              <a:ext uri="{FF2B5EF4-FFF2-40B4-BE49-F238E27FC236}">
                <a16:creationId xmlns:a16="http://schemas.microsoft.com/office/drawing/2014/main" id="{35000539-CD8A-47F1-9957-EE97BE8A338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195" name="Line 68">
            <a:extLst>
              <a:ext uri="{FF2B5EF4-FFF2-40B4-BE49-F238E27FC236}">
                <a16:creationId xmlns:a16="http://schemas.microsoft.com/office/drawing/2014/main" id="{84CD9FD0-265A-4BB9-82D3-E1A2654B71CA}"/>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96" name="Text Box 7">
            <a:extLst>
              <a:ext uri="{FF2B5EF4-FFF2-40B4-BE49-F238E27FC236}">
                <a16:creationId xmlns:a16="http://schemas.microsoft.com/office/drawing/2014/main" id="{9BFF78F4-800A-4BD1-8F75-50122861CAB9}"/>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197" name="Line 58">
            <a:extLst>
              <a:ext uri="{FF2B5EF4-FFF2-40B4-BE49-F238E27FC236}">
                <a16:creationId xmlns:a16="http://schemas.microsoft.com/office/drawing/2014/main" id="{F7313226-36AB-4D4E-BB52-6B1A2EB0085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198" name="Line 62">
            <a:extLst>
              <a:ext uri="{FF2B5EF4-FFF2-40B4-BE49-F238E27FC236}">
                <a16:creationId xmlns:a16="http://schemas.microsoft.com/office/drawing/2014/main" id="{A93F334D-98A2-4A64-A069-4C4E369BB627}"/>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199" name="Line 64">
            <a:extLst>
              <a:ext uri="{FF2B5EF4-FFF2-40B4-BE49-F238E27FC236}">
                <a16:creationId xmlns:a16="http://schemas.microsoft.com/office/drawing/2014/main" id="{01E89227-0957-402B-BA96-2E7162AE7F6D}"/>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00" name="Line 66">
            <a:extLst>
              <a:ext uri="{FF2B5EF4-FFF2-40B4-BE49-F238E27FC236}">
                <a16:creationId xmlns:a16="http://schemas.microsoft.com/office/drawing/2014/main" id="{A1871688-A287-4BAB-8C2A-FCFB1DFDBA5E}"/>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01" name="Line 68">
            <a:extLst>
              <a:ext uri="{FF2B5EF4-FFF2-40B4-BE49-F238E27FC236}">
                <a16:creationId xmlns:a16="http://schemas.microsoft.com/office/drawing/2014/main" id="{D96E34BB-742B-41D6-83E3-FB7396E43B7C}"/>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02" name="Text Box 6">
            <a:extLst>
              <a:ext uri="{FF2B5EF4-FFF2-40B4-BE49-F238E27FC236}">
                <a16:creationId xmlns:a16="http://schemas.microsoft.com/office/drawing/2014/main" id="{39C92E25-02BB-407F-88D0-2E5BD82E5AD8}"/>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ja-JP" sz="1200" b="1" i="1">
              <a:solidFill>
                <a:srgbClr val="336699"/>
              </a:solidFill>
              <a:ea typeface="ＭＳ Ｐゴシック" charset="-128"/>
            </a:endParaRPr>
          </a:p>
        </p:txBody>
      </p:sp>
      <p:sp>
        <p:nvSpPr>
          <p:cNvPr id="203" name="Text Box 7">
            <a:extLst>
              <a:ext uri="{FF2B5EF4-FFF2-40B4-BE49-F238E27FC236}">
                <a16:creationId xmlns:a16="http://schemas.microsoft.com/office/drawing/2014/main" id="{35066F06-5159-4A70-9F46-E94623DB655D}"/>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04" name="Line 58">
            <a:extLst>
              <a:ext uri="{FF2B5EF4-FFF2-40B4-BE49-F238E27FC236}">
                <a16:creationId xmlns:a16="http://schemas.microsoft.com/office/drawing/2014/main" id="{BE14C1D0-8871-477C-B2BC-DC202EDC219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05" name="Line 62">
            <a:extLst>
              <a:ext uri="{FF2B5EF4-FFF2-40B4-BE49-F238E27FC236}">
                <a16:creationId xmlns:a16="http://schemas.microsoft.com/office/drawing/2014/main" id="{185D1C4E-FB9A-4F7C-AD16-7AE2B9FED23A}"/>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06" name="Line 64">
            <a:extLst>
              <a:ext uri="{FF2B5EF4-FFF2-40B4-BE49-F238E27FC236}">
                <a16:creationId xmlns:a16="http://schemas.microsoft.com/office/drawing/2014/main" id="{002DAB39-0B0F-4B05-BB69-5B41B135B901}"/>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07" name="Line 66">
            <a:extLst>
              <a:ext uri="{FF2B5EF4-FFF2-40B4-BE49-F238E27FC236}">
                <a16:creationId xmlns:a16="http://schemas.microsoft.com/office/drawing/2014/main" id="{1F6001F3-3D71-49D8-9C22-AD9E7E2DDCAC}"/>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08" name="Line 68">
            <a:extLst>
              <a:ext uri="{FF2B5EF4-FFF2-40B4-BE49-F238E27FC236}">
                <a16:creationId xmlns:a16="http://schemas.microsoft.com/office/drawing/2014/main" id="{4AB93BCD-8666-43D8-95C0-369694D6F122}"/>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09" name="Text Box 7">
            <a:extLst>
              <a:ext uri="{FF2B5EF4-FFF2-40B4-BE49-F238E27FC236}">
                <a16:creationId xmlns:a16="http://schemas.microsoft.com/office/drawing/2014/main" id="{E2CCC75B-0F1B-4593-B2F6-EEBF705F4E6E}"/>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0" name="Line 58">
            <a:extLst>
              <a:ext uri="{FF2B5EF4-FFF2-40B4-BE49-F238E27FC236}">
                <a16:creationId xmlns:a16="http://schemas.microsoft.com/office/drawing/2014/main" id="{374F0B62-15B1-4085-87CC-F8ECC7E1436A}"/>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11" name="Line 62">
            <a:extLst>
              <a:ext uri="{FF2B5EF4-FFF2-40B4-BE49-F238E27FC236}">
                <a16:creationId xmlns:a16="http://schemas.microsoft.com/office/drawing/2014/main" id="{7BC06A23-274A-4895-9D04-C0B278494694}"/>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12" name="Line 64">
            <a:extLst>
              <a:ext uri="{FF2B5EF4-FFF2-40B4-BE49-F238E27FC236}">
                <a16:creationId xmlns:a16="http://schemas.microsoft.com/office/drawing/2014/main" id="{C0B47C10-1516-4A5C-B60E-6C0035588448}"/>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13" name="Line 66">
            <a:extLst>
              <a:ext uri="{FF2B5EF4-FFF2-40B4-BE49-F238E27FC236}">
                <a16:creationId xmlns:a16="http://schemas.microsoft.com/office/drawing/2014/main" id="{E965BF38-1F04-45BC-8E51-894F0FB9BFF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14" name="Line 68">
            <a:extLst>
              <a:ext uri="{FF2B5EF4-FFF2-40B4-BE49-F238E27FC236}">
                <a16:creationId xmlns:a16="http://schemas.microsoft.com/office/drawing/2014/main" id="{21129703-770B-4258-9283-886B36B7366E}"/>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15" name="Text Box 7">
            <a:extLst>
              <a:ext uri="{FF2B5EF4-FFF2-40B4-BE49-F238E27FC236}">
                <a16:creationId xmlns:a16="http://schemas.microsoft.com/office/drawing/2014/main" id="{2B4C0C48-9969-4509-BE8C-31EA93391BC6}"/>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6" name="Line 58">
            <a:extLst>
              <a:ext uri="{FF2B5EF4-FFF2-40B4-BE49-F238E27FC236}">
                <a16:creationId xmlns:a16="http://schemas.microsoft.com/office/drawing/2014/main" id="{73886229-1E6A-4A7A-8EBE-743998F1D2BD}"/>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17" name="Line 62">
            <a:extLst>
              <a:ext uri="{FF2B5EF4-FFF2-40B4-BE49-F238E27FC236}">
                <a16:creationId xmlns:a16="http://schemas.microsoft.com/office/drawing/2014/main" id="{23D60778-5570-4D9B-9E5B-3802BE8E74F6}"/>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18" name="Line 64">
            <a:extLst>
              <a:ext uri="{FF2B5EF4-FFF2-40B4-BE49-F238E27FC236}">
                <a16:creationId xmlns:a16="http://schemas.microsoft.com/office/drawing/2014/main" id="{920296F3-6011-4F0D-9BEF-27E56D33744A}"/>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19" name="Line 66">
            <a:extLst>
              <a:ext uri="{FF2B5EF4-FFF2-40B4-BE49-F238E27FC236}">
                <a16:creationId xmlns:a16="http://schemas.microsoft.com/office/drawing/2014/main" id="{FC4555FF-DB4F-4080-B43B-C3E03447B938}"/>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20" name="Line 68">
            <a:extLst>
              <a:ext uri="{FF2B5EF4-FFF2-40B4-BE49-F238E27FC236}">
                <a16:creationId xmlns:a16="http://schemas.microsoft.com/office/drawing/2014/main" id="{DD907ECE-7C83-41C7-9584-ACC5BD32EAD0}"/>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2" name="Text Box 7">
            <a:extLst>
              <a:ext uri="{FF2B5EF4-FFF2-40B4-BE49-F238E27FC236}">
                <a16:creationId xmlns:a16="http://schemas.microsoft.com/office/drawing/2014/main" id="{FB16475C-E672-46FA-AB65-098D2B56104B}"/>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23" name="Line 58">
            <a:extLst>
              <a:ext uri="{FF2B5EF4-FFF2-40B4-BE49-F238E27FC236}">
                <a16:creationId xmlns:a16="http://schemas.microsoft.com/office/drawing/2014/main" id="{46090C83-D866-4AE2-8C8D-8723E20C77B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24" name="Line 62">
            <a:extLst>
              <a:ext uri="{FF2B5EF4-FFF2-40B4-BE49-F238E27FC236}">
                <a16:creationId xmlns:a16="http://schemas.microsoft.com/office/drawing/2014/main" id="{C511BFAD-BA40-4781-B62C-A8BCCED9531F}"/>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25" name="Line 64">
            <a:extLst>
              <a:ext uri="{FF2B5EF4-FFF2-40B4-BE49-F238E27FC236}">
                <a16:creationId xmlns:a16="http://schemas.microsoft.com/office/drawing/2014/main" id="{17444445-626B-4255-9CBC-6CA940686962}"/>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26" name="Line 66">
            <a:extLst>
              <a:ext uri="{FF2B5EF4-FFF2-40B4-BE49-F238E27FC236}">
                <a16:creationId xmlns:a16="http://schemas.microsoft.com/office/drawing/2014/main" id="{0CD84644-F872-4E6C-8D1C-6455AAD8929A}"/>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27" name="Line 68">
            <a:extLst>
              <a:ext uri="{FF2B5EF4-FFF2-40B4-BE49-F238E27FC236}">
                <a16:creationId xmlns:a16="http://schemas.microsoft.com/office/drawing/2014/main" id="{46EC5854-E724-4F98-9E55-8572AB0AA6B4}"/>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8" name="Text Box 7">
            <a:extLst>
              <a:ext uri="{FF2B5EF4-FFF2-40B4-BE49-F238E27FC236}">
                <a16:creationId xmlns:a16="http://schemas.microsoft.com/office/drawing/2014/main" id="{7025D04E-0C09-45FA-B67A-6868E8D54C05}"/>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29" name="Line 58">
            <a:extLst>
              <a:ext uri="{FF2B5EF4-FFF2-40B4-BE49-F238E27FC236}">
                <a16:creationId xmlns:a16="http://schemas.microsoft.com/office/drawing/2014/main" id="{4C056A85-F743-4E3D-8F26-22F2C296CC9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30" name="Line 62">
            <a:extLst>
              <a:ext uri="{FF2B5EF4-FFF2-40B4-BE49-F238E27FC236}">
                <a16:creationId xmlns:a16="http://schemas.microsoft.com/office/drawing/2014/main" id="{6A726672-7EE5-49D5-A973-DE489AADD215}"/>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31" name="Line 64">
            <a:extLst>
              <a:ext uri="{FF2B5EF4-FFF2-40B4-BE49-F238E27FC236}">
                <a16:creationId xmlns:a16="http://schemas.microsoft.com/office/drawing/2014/main" id="{EFEBEF6C-8C44-4D74-AC10-05A3A342CF5D}"/>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32" name="Line 66">
            <a:extLst>
              <a:ext uri="{FF2B5EF4-FFF2-40B4-BE49-F238E27FC236}">
                <a16:creationId xmlns:a16="http://schemas.microsoft.com/office/drawing/2014/main" id="{D7C50B8F-DED6-4377-AA1E-508E9684B3F7}"/>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33" name="Line 68">
            <a:extLst>
              <a:ext uri="{FF2B5EF4-FFF2-40B4-BE49-F238E27FC236}">
                <a16:creationId xmlns:a16="http://schemas.microsoft.com/office/drawing/2014/main" id="{2E8A7043-D386-4A7E-8866-28AA4F71C3DA}"/>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34" name="Text Box 7">
            <a:extLst>
              <a:ext uri="{FF2B5EF4-FFF2-40B4-BE49-F238E27FC236}">
                <a16:creationId xmlns:a16="http://schemas.microsoft.com/office/drawing/2014/main" id="{97183825-00FD-479E-8BD3-04D7D3D91BB1}"/>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35" name="Line 58">
            <a:extLst>
              <a:ext uri="{FF2B5EF4-FFF2-40B4-BE49-F238E27FC236}">
                <a16:creationId xmlns:a16="http://schemas.microsoft.com/office/drawing/2014/main" id="{2023F741-2E29-4916-9081-9B6E7543B368}"/>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36" name="Line 62">
            <a:extLst>
              <a:ext uri="{FF2B5EF4-FFF2-40B4-BE49-F238E27FC236}">
                <a16:creationId xmlns:a16="http://schemas.microsoft.com/office/drawing/2014/main" id="{8D2A9681-2F52-4367-82E1-436ECDC59071}"/>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37" name="Line 64">
            <a:extLst>
              <a:ext uri="{FF2B5EF4-FFF2-40B4-BE49-F238E27FC236}">
                <a16:creationId xmlns:a16="http://schemas.microsoft.com/office/drawing/2014/main" id="{D61BCBAA-399E-484B-9315-01E79FB0C181}"/>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38" name="Line 66">
            <a:extLst>
              <a:ext uri="{FF2B5EF4-FFF2-40B4-BE49-F238E27FC236}">
                <a16:creationId xmlns:a16="http://schemas.microsoft.com/office/drawing/2014/main" id="{8D06EA9F-6233-4CBB-B2C0-FA2C80005A71}"/>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39" name="Line 68">
            <a:extLst>
              <a:ext uri="{FF2B5EF4-FFF2-40B4-BE49-F238E27FC236}">
                <a16:creationId xmlns:a16="http://schemas.microsoft.com/office/drawing/2014/main" id="{3CE9AB8B-049E-486E-82E8-E0D1BC3A0BB5}"/>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40" name="Text Box 7">
            <a:extLst>
              <a:ext uri="{FF2B5EF4-FFF2-40B4-BE49-F238E27FC236}">
                <a16:creationId xmlns:a16="http://schemas.microsoft.com/office/drawing/2014/main" id="{EEBA0422-0547-4D49-9E88-9ADF840C16C3}"/>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41" name="Line 58">
            <a:extLst>
              <a:ext uri="{FF2B5EF4-FFF2-40B4-BE49-F238E27FC236}">
                <a16:creationId xmlns:a16="http://schemas.microsoft.com/office/drawing/2014/main" id="{10B37E70-F075-4BAF-992E-A89A19F82974}"/>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42" name="Line 62">
            <a:extLst>
              <a:ext uri="{FF2B5EF4-FFF2-40B4-BE49-F238E27FC236}">
                <a16:creationId xmlns:a16="http://schemas.microsoft.com/office/drawing/2014/main" id="{7A47BD02-38AB-4234-86C8-DF38FBAEEEE9}"/>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43" name="Line 64">
            <a:extLst>
              <a:ext uri="{FF2B5EF4-FFF2-40B4-BE49-F238E27FC236}">
                <a16:creationId xmlns:a16="http://schemas.microsoft.com/office/drawing/2014/main" id="{CD9EDF75-AB29-4F76-BD54-F45A542B0575}"/>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44" name="Line 66">
            <a:extLst>
              <a:ext uri="{FF2B5EF4-FFF2-40B4-BE49-F238E27FC236}">
                <a16:creationId xmlns:a16="http://schemas.microsoft.com/office/drawing/2014/main" id="{3A9A34AE-D2B2-47E0-AF40-FDAEA4D9A994}"/>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45" name="Line 68">
            <a:extLst>
              <a:ext uri="{FF2B5EF4-FFF2-40B4-BE49-F238E27FC236}">
                <a16:creationId xmlns:a16="http://schemas.microsoft.com/office/drawing/2014/main" id="{FD1DE230-6E0A-4B92-9CAC-A549929E9745}"/>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46" name="Text Box 7">
            <a:extLst>
              <a:ext uri="{FF2B5EF4-FFF2-40B4-BE49-F238E27FC236}">
                <a16:creationId xmlns:a16="http://schemas.microsoft.com/office/drawing/2014/main" id="{DCD1E771-CDA1-4E5F-BC66-6741D711E9F2}"/>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47" name="Line 58">
            <a:extLst>
              <a:ext uri="{FF2B5EF4-FFF2-40B4-BE49-F238E27FC236}">
                <a16:creationId xmlns:a16="http://schemas.microsoft.com/office/drawing/2014/main" id="{C35CA606-6469-47DF-BA0E-A9F439419584}"/>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48" name="Line 62">
            <a:extLst>
              <a:ext uri="{FF2B5EF4-FFF2-40B4-BE49-F238E27FC236}">
                <a16:creationId xmlns:a16="http://schemas.microsoft.com/office/drawing/2014/main" id="{E43A0034-F816-4911-A6A7-4E3B1E4A1CCF}"/>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49" name="Line 64">
            <a:extLst>
              <a:ext uri="{FF2B5EF4-FFF2-40B4-BE49-F238E27FC236}">
                <a16:creationId xmlns:a16="http://schemas.microsoft.com/office/drawing/2014/main" id="{1DDBDF90-F0DD-4AFC-9D62-FDEC83255C39}"/>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50" name="Line 66">
            <a:extLst>
              <a:ext uri="{FF2B5EF4-FFF2-40B4-BE49-F238E27FC236}">
                <a16:creationId xmlns:a16="http://schemas.microsoft.com/office/drawing/2014/main" id="{EA2DDB95-C03D-4975-A9DA-10F5719847A0}"/>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51" name="Line 68">
            <a:extLst>
              <a:ext uri="{FF2B5EF4-FFF2-40B4-BE49-F238E27FC236}">
                <a16:creationId xmlns:a16="http://schemas.microsoft.com/office/drawing/2014/main" id="{E987A900-DE9F-4F76-A54B-1A59661A22F1}"/>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53" name="Text Box 7">
            <a:extLst>
              <a:ext uri="{FF2B5EF4-FFF2-40B4-BE49-F238E27FC236}">
                <a16:creationId xmlns:a16="http://schemas.microsoft.com/office/drawing/2014/main" id="{0EAFB1BC-9257-478B-B5E0-77BAEE73CBFA}"/>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54" name="Line 58">
            <a:extLst>
              <a:ext uri="{FF2B5EF4-FFF2-40B4-BE49-F238E27FC236}">
                <a16:creationId xmlns:a16="http://schemas.microsoft.com/office/drawing/2014/main" id="{A806C176-0E5D-4D7E-8387-064F5D8B8309}"/>
              </a:ext>
            </a:extLst>
          </p:cNvPr>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255" name="Line 62">
            <a:extLst>
              <a:ext uri="{FF2B5EF4-FFF2-40B4-BE49-F238E27FC236}">
                <a16:creationId xmlns:a16="http://schemas.microsoft.com/office/drawing/2014/main" id="{631C5134-3AA5-46F4-87BE-3DA4DEA352CC}"/>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256" name="Line 64">
            <a:extLst>
              <a:ext uri="{FF2B5EF4-FFF2-40B4-BE49-F238E27FC236}">
                <a16:creationId xmlns:a16="http://schemas.microsoft.com/office/drawing/2014/main" id="{5D166E4F-9E6D-4D48-8826-8A98D9AD24BF}"/>
              </a:ext>
            </a:extLst>
          </p:cNvPr>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57" name="Line 66">
            <a:extLst>
              <a:ext uri="{FF2B5EF4-FFF2-40B4-BE49-F238E27FC236}">
                <a16:creationId xmlns:a16="http://schemas.microsoft.com/office/drawing/2014/main" id="{086A3017-8FF7-4097-A0E0-CA29A094E70A}"/>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258" name="Line 68">
            <a:extLst>
              <a:ext uri="{FF2B5EF4-FFF2-40B4-BE49-F238E27FC236}">
                <a16:creationId xmlns:a16="http://schemas.microsoft.com/office/drawing/2014/main" id="{7422A566-4527-4F2F-8F9B-823C50D69323}"/>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64" name="Text Box 7">
            <a:extLst>
              <a:ext uri="{FF2B5EF4-FFF2-40B4-BE49-F238E27FC236}">
                <a16:creationId xmlns:a16="http://schemas.microsoft.com/office/drawing/2014/main" id="{642AE506-5F67-41F0-8331-145094B89FAE}"/>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65" name="Line 58">
            <a:extLst>
              <a:ext uri="{FF2B5EF4-FFF2-40B4-BE49-F238E27FC236}">
                <a16:creationId xmlns:a16="http://schemas.microsoft.com/office/drawing/2014/main" id="{D090129A-9106-4361-884B-119B8651FDCD}"/>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66" name="Line 62">
            <a:extLst>
              <a:ext uri="{FF2B5EF4-FFF2-40B4-BE49-F238E27FC236}">
                <a16:creationId xmlns:a16="http://schemas.microsoft.com/office/drawing/2014/main" id="{BB017C68-91C6-464C-94DC-D90A02AC5A80}"/>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67" name="Line 64">
            <a:extLst>
              <a:ext uri="{FF2B5EF4-FFF2-40B4-BE49-F238E27FC236}">
                <a16:creationId xmlns:a16="http://schemas.microsoft.com/office/drawing/2014/main" id="{8F04AFF4-DCEE-4A51-8938-514E3C9BBFBC}"/>
              </a:ext>
            </a:extLst>
          </p:cNvPr>
          <p:cNvSpPr>
            <a:spLocks noChangeShapeType="1"/>
          </p:cNvSpPr>
          <p:nvPr/>
        </p:nvSpPr>
        <p:spPr bwMode="auto">
          <a:xfrm>
            <a:off x="3311235" y="1616401"/>
            <a:ext cx="1558925" cy="0"/>
          </a:xfrm>
          <a:prstGeom prst="line">
            <a:avLst/>
          </a:prstGeom>
          <a:noFill/>
          <a:ln w="9525">
            <a:noFill/>
            <a:round/>
            <a:headEnd/>
            <a:tailEnd/>
          </a:ln>
        </p:spPr>
        <p:txBody>
          <a:bodyPr wrap="none"/>
          <a:lstStyle/>
          <a:p>
            <a:endParaRPr lang="en-US"/>
          </a:p>
        </p:txBody>
      </p:sp>
      <p:sp>
        <p:nvSpPr>
          <p:cNvPr id="268" name="Line 66">
            <a:extLst>
              <a:ext uri="{FF2B5EF4-FFF2-40B4-BE49-F238E27FC236}">
                <a16:creationId xmlns:a16="http://schemas.microsoft.com/office/drawing/2014/main" id="{EB198B28-C5B0-4AC6-8452-50F99A71E328}"/>
              </a:ext>
            </a:extLst>
          </p:cNvPr>
          <p:cNvSpPr>
            <a:spLocks noChangeShapeType="1"/>
          </p:cNvSpPr>
          <p:nvPr/>
        </p:nvSpPr>
        <p:spPr bwMode="auto">
          <a:xfrm>
            <a:off x="4870160" y="1616401"/>
            <a:ext cx="1557337" cy="0"/>
          </a:xfrm>
          <a:prstGeom prst="line">
            <a:avLst/>
          </a:prstGeom>
          <a:noFill/>
          <a:ln w="9525">
            <a:noFill/>
            <a:round/>
            <a:headEnd/>
            <a:tailEnd/>
          </a:ln>
        </p:spPr>
        <p:txBody>
          <a:bodyPr wrap="none"/>
          <a:lstStyle/>
          <a:p>
            <a:endParaRPr lang="en-US"/>
          </a:p>
        </p:txBody>
      </p:sp>
      <p:sp>
        <p:nvSpPr>
          <p:cNvPr id="269" name="Line 68">
            <a:extLst>
              <a:ext uri="{FF2B5EF4-FFF2-40B4-BE49-F238E27FC236}">
                <a16:creationId xmlns:a16="http://schemas.microsoft.com/office/drawing/2014/main" id="{1B82354D-C0BF-4D4C-AB8D-9577C98F2B9D}"/>
              </a:ext>
            </a:extLst>
          </p:cNvPr>
          <p:cNvSpPr>
            <a:spLocks noChangeShapeType="1"/>
          </p:cNvSpPr>
          <p:nvPr/>
        </p:nvSpPr>
        <p:spPr bwMode="auto">
          <a:xfrm>
            <a:off x="6427497" y="1616401"/>
            <a:ext cx="1609725" cy="0"/>
          </a:xfrm>
          <a:prstGeom prst="line">
            <a:avLst/>
          </a:prstGeom>
          <a:noFill/>
          <a:ln w="9525">
            <a:noFill/>
            <a:round/>
            <a:headEnd/>
            <a:tailEnd/>
          </a:ln>
        </p:spPr>
        <p:txBody>
          <a:bodyPr wrap="none"/>
          <a:lstStyle/>
          <a:p>
            <a:endParaRPr lang="en-US"/>
          </a:p>
        </p:txBody>
      </p:sp>
      <p:sp>
        <p:nvSpPr>
          <p:cNvPr id="270" name="Text Box 7">
            <a:extLst>
              <a:ext uri="{FF2B5EF4-FFF2-40B4-BE49-F238E27FC236}">
                <a16:creationId xmlns:a16="http://schemas.microsoft.com/office/drawing/2014/main" id="{09DFB397-E6D1-47DD-85D1-F17B96DD0458}"/>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71" name="Line 58">
            <a:extLst>
              <a:ext uri="{FF2B5EF4-FFF2-40B4-BE49-F238E27FC236}">
                <a16:creationId xmlns:a16="http://schemas.microsoft.com/office/drawing/2014/main" id="{6E6B2B6C-0E86-41A9-83D7-5238CE919B06}"/>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72" name="Line 62">
            <a:extLst>
              <a:ext uri="{FF2B5EF4-FFF2-40B4-BE49-F238E27FC236}">
                <a16:creationId xmlns:a16="http://schemas.microsoft.com/office/drawing/2014/main" id="{2D207125-48F1-4DFF-A8A8-8CDDF442F995}"/>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74" name="Line 66">
            <a:extLst>
              <a:ext uri="{FF2B5EF4-FFF2-40B4-BE49-F238E27FC236}">
                <a16:creationId xmlns:a16="http://schemas.microsoft.com/office/drawing/2014/main" id="{269E2ADF-D5A6-49C1-8183-2B3B6A032033}"/>
              </a:ext>
            </a:extLst>
          </p:cNvPr>
          <p:cNvSpPr>
            <a:spLocks noChangeShapeType="1"/>
          </p:cNvSpPr>
          <p:nvPr/>
        </p:nvSpPr>
        <p:spPr bwMode="auto">
          <a:xfrm>
            <a:off x="4870160" y="1616401"/>
            <a:ext cx="1557337" cy="0"/>
          </a:xfrm>
          <a:prstGeom prst="line">
            <a:avLst/>
          </a:prstGeom>
          <a:noFill/>
          <a:ln w="9525">
            <a:noFill/>
            <a:round/>
            <a:headEnd/>
            <a:tailEnd/>
          </a:ln>
        </p:spPr>
        <p:txBody>
          <a:bodyPr wrap="none"/>
          <a:lstStyle/>
          <a:p>
            <a:endParaRPr lang="en-US"/>
          </a:p>
        </p:txBody>
      </p:sp>
      <p:sp>
        <p:nvSpPr>
          <p:cNvPr id="275" name="Line 68">
            <a:extLst>
              <a:ext uri="{FF2B5EF4-FFF2-40B4-BE49-F238E27FC236}">
                <a16:creationId xmlns:a16="http://schemas.microsoft.com/office/drawing/2014/main" id="{D9954670-05BA-4197-AF03-7C1B77FD5E36}"/>
              </a:ext>
            </a:extLst>
          </p:cNvPr>
          <p:cNvSpPr>
            <a:spLocks noChangeShapeType="1"/>
          </p:cNvSpPr>
          <p:nvPr/>
        </p:nvSpPr>
        <p:spPr bwMode="auto">
          <a:xfrm>
            <a:off x="6427497" y="1616401"/>
            <a:ext cx="1609725" cy="0"/>
          </a:xfrm>
          <a:prstGeom prst="line">
            <a:avLst/>
          </a:prstGeom>
          <a:noFill/>
          <a:ln w="9525">
            <a:noFill/>
            <a:round/>
            <a:headEnd/>
            <a:tailEnd/>
          </a:ln>
        </p:spPr>
        <p:txBody>
          <a:bodyPr wrap="none"/>
          <a:lstStyle/>
          <a:p>
            <a:endParaRPr lang="en-US"/>
          </a:p>
        </p:txBody>
      </p:sp>
      <p:sp>
        <p:nvSpPr>
          <p:cNvPr id="276" name="Text Box 7">
            <a:extLst>
              <a:ext uri="{FF2B5EF4-FFF2-40B4-BE49-F238E27FC236}">
                <a16:creationId xmlns:a16="http://schemas.microsoft.com/office/drawing/2014/main" id="{7A1F8B8B-ED51-40DD-B37B-171179697A3F}"/>
              </a:ext>
            </a:extLst>
          </p:cNvPr>
          <p:cNvSpPr txBox="1">
            <a:spLocks noChangeArrowheads="1"/>
          </p:cNvSpPr>
          <p:nvPr/>
        </p:nvSpPr>
        <p:spPr bwMode="auto">
          <a:xfrm>
            <a:off x="1239546" y="5458450"/>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77" name="Line 58">
            <a:extLst>
              <a:ext uri="{FF2B5EF4-FFF2-40B4-BE49-F238E27FC236}">
                <a16:creationId xmlns:a16="http://schemas.microsoft.com/office/drawing/2014/main" id="{39BC323B-421F-4EF3-9E0C-DD30890454F3}"/>
              </a:ext>
            </a:extLst>
          </p:cNvPr>
          <p:cNvSpPr>
            <a:spLocks noChangeShapeType="1"/>
          </p:cNvSpPr>
          <p:nvPr/>
        </p:nvSpPr>
        <p:spPr bwMode="auto">
          <a:xfrm>
            <a:off x="264821" y="1616401"/>
            <a:ext cx="1487488" cy="0"/>
          </a:xfrm>
          <a:prstGeom prst="line">
            <a:avLst/>
          </a:prstGeom>
          <a:noFill/>
          <a:ln w="9525">
            <a:noFill/>
            <a:round/>
            <a:headEnd/>
            <a:tailEnd/>
          </a:ln>
        </p:spPr>
        <p:txBody>
          <a:bodyPr wrap="none"/>
          <a:lstStyle/>
          <a:p>
            <a:endParaRPr lang="en-US"/>
          </a:p>
        </p:txBody>
      </p:sp>
      <p:sp>
        <p:nvSpPr>
          <p:cNvPr id="278" name="Line 62">
            <a:extLst>
              <a:ext uri="{FF2B5EF4-FFF2-40B4-BE49-F238E27FC236}">
                <a16:creationId xmlns:a16="http://schemas.microsoft.com/office/drawing/2014/main" id="{099F2FEC-09B4-4467-B27C-256F154E5D0C}"/>
              </a:ext>
            </a:extLst>
          </p:cNvPr>
          <p:cNvSpPr>
            <a:spLocks noChangeShapeType="1"/>
          </p:cNvSpPr>
          <p:nvPr/>
        </p:nvSpPr>
        <p:spPr bwMode="auto">
          <a:xfrm>
            <a:off x="1752310" y="1616401"/>
            <a:ext cx="1558925" cy="0"/>
          </a:xfrm>
          <a:prstGeom prst="line">
            <a:avLst/>
          </a:prstGeom>
          <a:noFill/>
          <a:ln w="9525">
            <a:noFill/>
            <a:round/>
            <a:headEnd/>
            <a:tailEnd/>
          </a:ln>
        </p:spPr>
        <p:txBody>
          <a:bodyPr wrap="none"/>
          <a:lstStyle/>
          <a:p>
            <a:endParaRPr lang="en-US"/>
          </a:p>
        </p:txBody>
      </p:sp>
      <p:sp>
        <p:nvSpPr>
          <p:cNvPr id="281" name="Line 68">
            <a:extLst>
              <a:ext uri="{FF2B5EF4-FFF2-40B4-BE49-F238E27FC236}">
                <a16:creationId xmlns:a16="http://schemas.microsoft.com/office/drawing/2014/main" id="{6616FC81-9A28-4030-9B07-2B114BCFB9B9}"/>
              </a:ext>
            </a:extLst>
          </p:cNvPr>
          <p:cNvSpPr>
            <a:spLocks noChangeShapeType="1"/>
          </p:cNvSpPr>
          <p:nvPr/>
        </p:nvSpPr>
        <p:spPr bwMode="auto">
          <a:xfrm>
            <a:off x="6312590" y="1562432"/>
            <a:ext cx="1609725" cy="0"/>
          </a:xfrm>
          <a:prstGeom prst="line">
            <a:avLst/>
          </a:prstGeom>
          <a:noFill/>
          <a:ln w="9525">
            <a:noFill/>
            <a:round/>
            <a:headEnd/>
            <a:tailEnd/>
          </a:ln>
        </p:spPr>
        <p:txBody>
          <a:bodyPr wrap="none"/>
          <a:lstStyle/>
          <a:p>
            <a:endParaRPr lang="en-US"/>
          </a:p>
        </p:txBody>
      </p:sp>
      <p:sp>
        <p:nvSpPr>
          <p:cNvPr id="273" name="Line 64">
            <a:extLst>
              <a:ext uri="{FF2B5EF4-FFF2-40B4-BE49-F238E27FC236}">
                <a16:creationId xmlns:a16="http://schemas.microsoft.com/office/drawing/2014/main" id="{2F6C9BD5-F3B3-4BDA-8D27-C89F8847A432}"/>
              </a:ext>
            </a:extLst>
          </p:cNvPr>
          <p:cNvSpPr>
            <a:spLocks noChangeShapeType="1"/>
          </p:cNvSpPr>
          <p:nvPr/>
        </p:nvSpPr>
        <p:spPr bwMode="auto">
          <a:xfrm>
            <a:off x="3311234" y="1601343"/>
            <a:ext cx="1558925" cy="0"/>
          </a:xfrm>
          <a:prstGeom prst="line">
            <a:avLst/>
          </a:prstGeom>
          <a:noFill/>
          <a:ln w="9525">
            <a:noFill/>
            <a:round/>
            <a:headEnd/>
            <a:tailEnd/>
          </a:ln>
        </p:spPr>
        <p:txBody>
          <a:bodyPr wrap="none"/>
          <a:lstStyle/>
          <a:p>
            <a:endParaRPr lang="en-US"/>
          </a:p>
        </p:txBody>
      </p:sp>
      <p:sp>
        <p:nvSpPr>
          <p:cNvPr id="280" name="Line 66">
            <a:extLst>
              <a:ext uri="{FF2B5EF4-FFF2-40B4-BE49-F238E27FC236}">
                <a16:creationId xmlns:a16="http://schemas.microsoft.com/office/drawing/2014/main" id="{0D7DF340-BFD2-42B5-A838-D985D0EEAFEA}"/>
              </a:ext>
            </a:extLst>
          </p:cNvPr>
          <p:cNvSpPr>
            <a:spLocks noChangeShapeType="1"/>
          </p:cNvSpPr>
          <p:nvPr/>
        </p:nvSpPr>
        <p:spPr bwMode="auto">
          <a:xfrm>
            <a:off x="4887129" y="1735415"/>
            <a:ext cx="1557337" cy="0"/>
          </a:xfrm>
          <a:prstGeom prst="line">
            <a:avLst/>
          </a:prstGeom>
          <a:noFill/>
          <a:ln w="9525">
            <a:noFill/>
            <a:round/>
            <a:headEnd/>
            <a:tailEnd/>
          </a:ln>
        </p:spPr>
        <p:txBody>
          <a:bodyPr wrap="none"/>
          <a:lstStyle/>
          <a:p>
            <a:endParaRPr lang="en-US"/>
          </a:p>
        </p:txBody>
      </p:sp>
      <p:cxnSp>
        <p:nvCxnSpPr>
          <p:cNvPr id="259" name="Straight Connector 258">
            <a:extLst>
              <a:ext uri="{FF2B5EF4-FFF2-40B4-BE49-F238E27FC236}">
                <a16:creationId xmlns:a16="http://schemas.microsoft.com/office/drawing/2014/main" id="{EA0BC1EC-D6E8-4C32-8396-BC4C4496FE26}"/>
              </a:ext>
            </a:extLst>
          </p:cNvPr>
          <p:cNvCxnSpPr>
            <a:cxnSpLocks/>
          </p:cNvCxnSpPr>
          <p:nvPr/>
        </p:nvCxnSpPr>
        <p:spPr>
          <a:xfrm>
            <a:off x="3311234" y="1953242"/>
            <a:ext cx="0" cy="4178130"/>
          </a:xfrm>
          <a:prstGeom prst="line">
            <a:avLst/>
          </a:prstGeom>
          <a:ln w="952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21" name="Straight Connector 220">
            <a:extLst>
              <a:ext uri="{FF2B5EF4-FFF2-40B4-BE49-F238E27FC236}">
                <a16:creationId xmlns:a16="http://schemas.microsoft.com/office/drawing/2014/main" id="{DF9EA017-6F84-4411-B82D-B1C5FD934738}"/>
              </a:ext>
            </a:extLst>
          </p:cNvPr>
          <p:cNvCxnSpPr>
            <a:cxnSpLocks/>
          </p:cNvCxnSpPr>
          <p:nvPr/>
        </p:nvCxnSpPr>
        <p:spPr>
          <a:xfrm>
            <a:off x="6248400" y="1953242"/>
            <a:ext cx="0" cy="4178130"/>
          </a:xfrm>
          <a:prstGeom prst="line">
            <a:avLst/>
          </a:prstGeom>
          <a:ln w="9525"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47">
            <a:extLst>
              <a:ext uri="{FF2B5EF4-FFF2-40B4-BE49-F238E27FC236}">
                <a16:creationId xmlns:a16="http://schemas.microsoft.com/office/drawing/2014/main" id="{BEF2E8C3-08B3-4D89-9B9C-445D146C69B1}"/>
              </a:ext>
            </a:extLst>
          </p:cNvPr>
          <p:cNvGraphicFramePr>
            <a:graphicFrameLocks noGrp="1"/>
          </p:cNvGraphicFramePr>
          <p:nvPr>
            <p:extLst>
              <p:ext uri="{D42A27DB-BD31-4B8C-83A1-F6EECF244321}">
                <p14:modId xmlns:p14="http://schemas.microsoft.com/office/powerpoint/2010/main" val="32610534"/>
              </p:ext>
            </p:extLst>
          </p:nvPr>
        </p:nvGraphicFramePr>
        <p:xfrm>
          <a:off x="544514" y="982780"/>
          <a:ext cx="8229600" cy="6160717"/>
        </p:xfrm>
        <a:graphic>
          <a:graphicData uri="http://schemas.openxmlformats.org/drawingml/2006/table">
            <a:tbl>
              <a:tblPr/>
              <a:tblGrid>
                <a:gridCol w="18288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508125">
                  <a:extLst>
                    <a:ext uri="{9D8B030D-6E8A-4147-A177-3AD203B41FA5}">
                      <a16:colId xmlns:a16="http://schemas.microsoft.com/office/drawing/2014/main" val="20002"/>
                    </a:ext>
                  </a:extLst>
                </a:gridCol>
                <a:gridCol w="3216275">
                  <a:extLst>
                    <a:ext uri="{9D8B030D-6E8A-4147-A177-3AD203B41FA5}">
                      <a16:colId xmlns:a16="http://schemas.microsoft.com/office/drawing/2014/main" val="20003"/>
                    </a:ext>
                  </a:extLst>
                </a:gridCol>
              </a:tblGrid>
              <a:tr h="6160717">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Algeria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Andorra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Angola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Armenia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Australia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Austria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Azerbaijan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Bahrain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Barbados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Belarus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Belgium</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Benin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Bhutan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Bosnia and Herzegovina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Brunei Darussalam</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Bulgaria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Cabo Verde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Canada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Chile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China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Costa Rica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Côte d'Ivoire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Cuba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Cyprus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Czech Republic</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Democratic People's Republic</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  of Korea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Democratic Republic of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   the Congo</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Denmark</a:t>
                      </a: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defRPr/>
                      </a:pPr>
                      <a:r>
                        <a:rPr kumimoji="0" lang="en-US" altLang="en-US" sz="1000" b="0" i="0" u="none" strike="noStrike" cap="none" normalizeH="0" baseline="0" dirty="0">
                          <a:ln>
                            <a:noFill/>
                          </a:ln>
                          <a:solidFill>
                            <a:srgbClr val="000000"/>
                          </a:solidFill>
                          <a:effectLst/>
                          <a:latin typeface="Calibri" pitchFamily="34" charset="0"/>
                          <a:cs typeface="Arial" charset="0"/>
                        </a:rPr>
                        <a:t>Ecuador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Egypt</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Estonia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Ethiopia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Finland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France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Georgia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Germany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Greece</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Guatemala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Haiti</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Hungary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Iceland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India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Iraq</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Ireland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Israel</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Italy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Jamaica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Japan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Jordan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Kazakhstan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Kenya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Kuwait</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Kyrgyzstan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Lao People's Democratic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  Republic</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Latvia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Liberia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alibri" pitchFamily="34" charset="0"/>
                          <a:cs typeface="Arial" charset="0"/>
                        </a:rPr>
                        <a:t>Liechtenstein</a:t>
                      </a:r>
                    </a:p>
                    <a:p>
                      <a:pPr marL="0" marR="0" lvl="0" indent="0" algn="l" defTabSz="1019175"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dirty="0">
                        <a:ln>
                          <a:noFill/>
                        </a:ln>
                        <a:solidFill>
                          <a:srgbClr val="000000"/>
                        </a:solidFill>
                        <a:effectLst/>
                        <a:latin typeface="Calibri" pitchFamily="34" charset="0"/>
                        <a:cs typeface="Arial" charset="0"/>
                      </a:endParaRP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Lithuania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Luxembourg</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Madagascar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Malawi</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Malaysia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Mali</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Mauritius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Micronesia </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   (Federated States of)</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Monaco</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Mongolia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Myanmar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Nauru</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Netherlands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New Zealand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Nicaragua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Niger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Norway</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Oman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Pakistan</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Panama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Philippines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Poland</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Portugal</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Qatar</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Republic of Korea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Republic of Moldova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Saint Kitts and Nevis</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Saint Lucia</a:t>
                      </a:r>
                    </a:p>
                    <a:p>
                      <a:pPr marL="0" marR="0" lvl="0" indent="0" algn="l" defTabSz="1019175" rtl="0" eaLnBrk="1" fontAlgn="base" latinLnBrk="0" hangingPunct="1">
                        <a:lnSpc>
                          <a:spcPct val="100000"/>
                        </a:lnSpc>
                        <a:spcBef>
                          <a:spcPct val="2000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itchFamily="34" charset="0"/>
                          <a:cs typeface="Arial" charset="0"/>
                        </a:rPr>
                        <a:t>Samoa</a:t>
                      </a:r>
                    </a:p>
                    <a:p>
                      <a:pPr marL="0" marR="0" lvl="0" indent="0" algn="l" defTabSz="1019175" rtl="0" eaLnBrk="1" fontAlgn="base" latinLnBrk="0" hangingPunct="1">
                        <a:lnSpc>
                          <a:spcPct val="100000"/>
                        </a:lnSpc>
                        <a:spcBef>
                          <a:spcPct val="20000"/>
                        </a:spcBef>
                        <a:spcAft>
                          <a:spcPct val="0"/>
                        </a:spcAft>
                        <a:buClrTx/>
                        <a:buSzTx/>
                        <a:buFontTx/>
                        <a:buNone/>
                        <a:tabLst/>
                      </a:pPr>
                      <a:endParaRPr kumimoji="0" lang="en-US" altLang="en-US" sz="1000" b="0" i="0" u="none" strike="noStrike" cap="none" normalizeH="0" baseline="0" dirty="0">
                        <a:ln>
                          <a:noFill/>
                        </a:ln>
                        <a:solidFill>
                          <a:schemeClr val="tx1"/>
                        </a:solidFill>
                        <a:effectLst/>
                        <a:latin typeface="Calibri" pitchFamily="34" charset="0"/>
                        <a:cs typeface="Arial" charset="0"/>
                      </a:endParaRPr>
                    </a:p>
                  </a:txBody>
                  <a:tcPr marL="101823" marR="101823" marT="52950" marB="52950" horzOverflow="overflow">
                    <a:lnL>
                      <a:noFill/>
                    </a:lnL>
                    <a:lnR>
                      <a:noFill/>
                    </a:lnR>
                    <a:lnT>
                      <a:noFill/>
                    </a:lnT>
                    <a:lnB>
                      <a:noFill/>
                    </a:lnB>
                    <a:lnTlToBr>
                      <a:noFill/>
                    </a:lnTlToBr>
                    <a:lnBlToTr>
                      <a:noFill/>
                    </a:lnBlToTr>
                    <a:noFill/>
                  </a:tcPr>
                </a:tc>
                <a:tc>
                  <a:txBody>
                    <a:bodyPr/>
                    <a:lstStyle>
                      <a:lvl1pPr defTabSz="1019175" eaLnBrk="0" hangingPunct="0">
                        <a:spcBef>
                          <a:spcPct val="20000"/>
                        </a:spcBef>
                        <a:defRPr sz="2800">
                          <a:solidFill>
                            <a:schemeClr val="tx1"/>
                          </a:solidFill>
                          <a:latin typeface="Arial" charset="0"/>
                          <a:cs typeface="Arial" charset="0"/>
                        </a:defRPr>
                      </a:lvl1pPr>
                      <a:lvl2pPr marL="37931725" indent="-37474525" defTabSz="101917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r>
                        <a:rPr lang="en-GB" sz="1000" dirty="0">
                          <a:latin typeface="Calibri" panose="020F0502020204030204" pitchFamily="34" charset="0"/>
                        </a:rPr>
                        <a:t>San Marino</a:t>
                      </a:r>
                    </a:p>
                    <a:p>
                      <a:r>
                        <a:rPr lang="en-GB" sz="1000" dirty="0">
                          <a:latin typeface="Calibri" panose="020F0502020204030204" pitchFamily="34" charset="0"/>
                        </a:rPr>
                        <a:t>Senegal</a:t>
                      </a:r>
                    </a:p>
                    <a:p>
                      <a:r>
                        <a:rPr lang="en-GB" sz="1000" dirty="0">
                          <a:latin typeface="Calibri" panose="020F0502020204030204" pitchFamily="34" charset="0"/>
                        </a:rPr>
                        <a:t>Serbia</a:t>
                      </a:r>
                    </a:p>
                    <a:p>
                      <a:r>
                        <a:rPr lang="en-GB" sz="1000" dirty="0">
                          <a:latin typeface="Calibri" panose="020F0502020204030204" pitchFamily="34" charset="0"/>
                        </a:rPr>
                        <a:t>Seychelles</a:t>
                      </a:r>
                    </a:p>
                    <a:p>
                      <a:r>
                        <a:rPr lang="en-GB" sz="1000" dirty="0">
                          <a:latin typeface="Calibri" panose="020F0502020204030204" pitchFamily="34" charset="0"/>
                        </a:rPr>
                        <a:t>Singapore</a:t>
                      </a:r>
                    </a:p>
                    <a:p>
                      <a:r>
                        <a:rPr lang="en-GB" sz="1000" dirty="0">
                          <a:latin typeface="Calibri" panose="020F0502020204030204" pitchFamily="34" charset="0"/>
                        </a:rPr>
                        <a:t>Slovakia</a:t>
                      </a:r>
                    </a:p>
                    <a:p>
                      <a:r>
                        <a:rPr lang="en-GB" sz="1000" dirty="0">
                          <a:latin typeface="Calibri" panose="020F0502020204030204" pitchFamily="34" charset="0"/>
                        </a:rPr>
                        <a:t>Slovenia</a:t>
                      </a:r>
                    </a:p>
                    <a:p>
                      <a:r>
                        <a:rPr lang="en-GB" sz="1000" dirty="0">
                          <a:latin typeface="Calibri" panose="020F0502020204030204" pitchFamily="34" charset="0"/>
                        </a:rPr>
                        <a:t>Solomon Islands</a:t>
                      </a:r>
                    </a:p>
                    <a:p>
                      <a:r>
                        <a:rPr lang="en-GB" sz="1000" dirty="0">
                          <a:latin typeface="Calibri" panose="020F0502020204030204" pitchFamily="34" charset="0"/>
                        </a:rPr>
                        <a:t>South Africa</a:t>
                      </a:r>
                    </a:p>
                    <a:p>
                      <a:r>
                        <a:rPr lang="en-GB" sz="1000" dirty="0">
                          <a:latin typeface="Calibri" panose="020F0502020204030204" pitchFamily="34" charset="0"/>
                        </a:rPr>
                        <a:t>Spain</a:t>
                      </a:r>
                    </a:p>
                    <a:p>
                      <a:r>
                        <a:rPr lang="en-GB" sz="1000" dirty="0">
                          <a:latin typeface="Calibri" panose="020F0502020204030204" pitchFamily="34" charset="0"/>
                        </a:rPr>
                        <a:t>Sudan</a:t>
                      </a:r>
                    </a:p>
                    <a:p>
                      <a:r>
                        <a:rPr lang="en-GB" sz="1000" dirty="0">
                          <a:latin typeface="Calibri" panose="020F0502020204030204" pitchFamily="34" charset="0"/>
                        </a:rPr>
                        <a:t>Sweden</a:t>
                      </a:r>
                    </a:p>
                    <a:p>
                      <a:r>
                        <a:rPr lang="en-GB" sz="1000" dirty="0">
                          <a:latin typeface="Calibri" panose="020F0502020204030204" pitchFamily="34" charset="0"/>
                        </a:rPr>
                        <a:t>Switzerland</a:t>
                      </a:r>
                    </a:p>
                    <a:p>
                      <a:r>
                        <a:rPr lang="en-GB" sz="1000" dirty="0">
                          <a:latin typeface="Calibri" panose="020F0502020204030204" pitchFamily="34" charset="0"/>
                        </a:rPr>
                        <a:t>Syrian Arab Republic</a:t>
                      </a:r>
                    </a:p>
                    <a:p>
                      <a:r>
                        <a:rPr lang="en-GB" sz="1000" dirty="0">
                          <a:latin typeface="Calibri" panose="020F0502020204030204" pitchFamily="34" charset="0"/>
                        </a:rPr>
                        <a:t>Thailand</a:t>
                      </a:r>
                    </a:p>
                    <a:p>
                      <a:r>
                        <a:rPr lang="en-GB" sz="1000" dirty="0">
                          <a:latin typeface="Calibri" panose="020F0502020204030204" pitchFamily="34" charset="0"/>
                        </a:rPr>
                        <a:t>The former Yugoslav </a:t>
                      </a:r>
                    </a:p>
                    <a:p>
                      <a:r>
                        <a:rPr lang="en-GB" sz="1000" dirty="0">
                          <a:latin typeface="Calibri" panose="020F0502020204030204" pitchFamily="34" charset="0"/>
                        </a:rPr>
                        <a:t>     Republic of Macedonia</a:t>
                      </a:r>
                    </a:p>
                    <a:p>
                      <a:r>
                        <a:rPr lang="en-GB" sz="1000" dirty="0">
                          <a:latin typeface="Calibri" panose="020F0502020204030204" pitchFamily="34" charset="0"/>
                        </a:rPr>
                        <a:t>Timor-Leste</a:t>
                      </a:r>
                    </a:p>
                    <a:p>
                      <a:r>
                        <a:rPr lang="en-GB" sz="1000" dirty="0">
                          <a:latin typeface="Calibri" panose="020F0502020204030204" pitchFamily="34" charset="0"/>
                        </a:rPr>
                        <a:t>Tunisia</a:t>
                      </a:r>
                    </a:p>
                    <a:p>
                      <a:r>
                        <a:rPr lang="en-GB" sz="1000" dirty="0">
                          <a:latin typeface="Calibri" panose="020F0502020204030204" pitchFamily="34" charset="0"/>
                        </a:rPr>
                        <a:t>Turkey</a:t>
                      </a:r>
                    </a:p>
                    <a:p>
                      <a:r>
                        <a:rPr lang="en-GB" sz="1000" dirty="0">
                          <a:latin typeface="Calibri" panose="020F0502020204030204" pitchFamily="34" charset="0"/>
                        </a:rPr>
                        <a:t>Turkmenistan</a:t>
                      </a:r>
                    </a:p>
                    <a:p>
                      <a:r>
                        <a:rPr lang="en-GB" sz="1000" dirty="0">
                          <a:latin typeface="Calibri" panose="020F0502020204030204" pitchFamily="34" charset="0"/>
                        </a:rPr>
                        <a:t>Tuvalu</a:t>
                      </a:r>
                    </a:p>
                    <a:p>
                      <a:r>
                        <a:rPr lang="en-GB" sz="1000" dirty="0">
                          <a:latin typeface="Calibri" panose="020F0502020204030204" pitchFamily="34" charset="0"/>
                        </a:rPr>
                        <a:t>Ukraine</a:t>
                      </a:r>
                    </a:p>
                    <a:p>
                      <a:r>
                        <a:rPr lang="en-GB" sz="1000" dirty="0">
                          <a:latin typeface="Calibri" panose="020F0502020204030204" pitchFamily="34" charset="0"/>
                        </a:rPr>
                        <a:t>United Arab Emirates</a:t>
                      </a:r>
                    </a:p>
                    <a:p>
                      <a:r>
                        <a:rPr lang="en-GB" sz="1000" dirty="0">
                          <a:latin typeface="Calibri" panose="020F0502020204030204" pitchFamily="34" charset="0"/>
                        </a:rPr>
                        <a:t>United Kingdom </a:t>
                      </a:r>
                    </a:p>
                    <a:p>
                      <a:r>
                        <a:rPr lang="en-GB" sz="1000" dirty="0">
                          <a:latin typeface="Calibri" panose="020F0502020204030204" pitchFamily="34" charset="0"/>
                        </a:rPr>
                        <a:t>United Republic of Tanzania</a:t>
                      </a:r>
                    </a:p>
                    <a:p>
                      <a:r>
                        <a:rPr lang="en-GB" sz="1000" dirty="0">
                          <a:latin typeface="Calibri" panose="020F0502020204030204" pitchFamily="34" charset="0"/>
                        </a:rPr>
                        <a:t>Uzbekistan</a:t>
                      </a:r>
                    </a:p>
                    <a:p>
                      <a:r>
                        <a:rPr lang="en-GB" sz="1000" dirty="0">
                          <a:latin typeface="Calibri" panose="020F0502020204030204" pitchFamily="34" charset="0"/>
                        </a:rPr>
                        <a:t>Vanuatu</a:t>
                      </a:r>
                    </a:p>
                    <a:p>
                      <a:r>
                        <a:rPr lang="en-GB" sz="1000" dirty="0">
                          <a:latin typeface="Calibri" panose="020F0502020204030204" pitchFamily="34" charset="0"/>
                        </a:rPr>
                        <a:t>Zambia</a:t>
                      </a:r>
                    </a:p>
                    <a:p>
                      <a:endParaRPr lang="en-GB" sz="1000" dirty="0">
                        <a:latin typeface="Calibri" panose="020F0502020204030204" pitchFamily="34" charset="0"/>
                      </a:endParaRPr>
                    </a:p>
                  </a:txBody>
                  <a:tcPr marL="101823" marR="101823" marT="52950" marB="52950"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4" name="Rectangle 6">
            <a:extLst>
              <a:ext uri="{FF2B5EF4-FFF2-40B4-BE49-F238E27FC236}">
                <a16:creationId xmlns:a16="http://schemas.microsoft.com/office/drawing/2014/main" id="{8DA0E83B-F344-468B-87B0-45D291417156}"/>
              </a:ext>
            </a:extLst>
          </p:cNvPr>
          <p:cNvSpPr>
            <a:spLocks noGrp="1" noChangeArrowheads="1"/>
          </p:cNvSpPr>
          <p:nvPr>
            <p:ph type="sldNum" sz="quarter" idx="12"/>
          </p:nvPr>
        </p:nvSpPr>
        <p:spPr>
          <a:xfrm>
            <a:off x="6553200" y="6528345"/>
            <a:ext cx="2133600" cy="495322"/>
          </a:xfrm>
          <a:noFill/>
        </p:spPr>
        <p:txBody>
          <a:bodyPr/>
          <a:lstStyle/>
          <a:p>
            <a:r>
              <a:rPr lang="en-US" altLang="en-US" dirty="0">
                <a:latin typeface="Calibri" pitchFamily="34" charset="0"/>
              </a:rPr>
              <a:t>17</a:t>
            </a:r>
            <a:endParaRPr lang="en-GB" altLang="en-US" dirty="0">
              <a:latin typeface="Calibri" pitchFamily="34" charset="0"/>
            </a:endParaRPr>
          </a:p>
        </p:txBody>
      </p:sp>
      <p:sp>
        <p:nvSpPr>
          <p:cNvPr id="5" name="Text Box 7">
            <a:extLst>
              <a:ext uri="{FF2B5EF4-FFF2-40B4-BE49-F238E27FC236}">
                <a16:creationId xmlns:a16="http://schemas.microsoft.com/office/drawing/2014/main" id="{27BF27C4-65AE-4335-BA19-B78958905FE0}"/>
              </a:ext>
            </a:extLst>
          </p:cNvPr>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 name="Line 58">
            <a:extLst>
              <a:ext uri="{FF2B5EF4-FFF2-40B4-BE49-F238E27FC236}">
                <a16:creationId xmlns:a16="http://schemas.microsoft.com/office/drawing/2014/main" id="{DD220C3D-10C7-4CC5-9C88-ADD100D5267F}"/>
              </a:ext>
            </a:extLst>
          </p:cNvPr>
          <p:cNvSpPr>
            <a:spLocks noChangeShapeType="1"/>
          </p:cNvSpPr>
          <p:nvPr/>
        </p:nvSpPr>
        <p:spPr bwMode="auto">
          <a:xfrm>
            <a:off x="228600" y="1347276"/>
            <a:ext cx="1487488" cy="0"/>
          </a:xfrm>
          <a:prstGeom prst="line">
            <a:avLst/>
          </a:prstGeom>
          <a:noFill/>
          <a:ln w="9525">
            <a:noFill/>
            <a:round/>
            <a:headEnd/>
            <a:tailEnd/>
          </a:ln>
        </p:spPr>
        <p:txBody>
          <a:bodyPr wrap="none"/>
          <a:lstStyle/>
          <a:p>
            <a:endParaRPr lang="en-US"/>
          </a:p>
        </p:txBody>
      </p:sp>
      <p:sp>
        <p:nvSpPr>
          <p:cNvPr id="7" name="Line 62">
            <a:extLst>
              <a:ext uri="{FF2B5EF4-FFF2-40B4-BE49-F238E27FC236}">
                <a16:creationId xmlns:a16="http://schemas.microsoft.com/office/drawing/2014/main" id="{D552610A-1A8A-4A42-9591-EBEE6F5E35B4}"/>
              </a:ext>
            </a:extLst>
          </p:cNvPr>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8" name="Line 66">
            <a:extLst>
              <a:ext uri="{FF2B5EF4-FFF2-40B4-BE49-F238E27FC236}">
                <a16:creationId xmlns:a16="http://schemas.microsoft.com/office/drawing/2014/main" id="{BAA6719C-AB57-4CDB-9747-AC1E7A797F36}"/>
              </a:ext>
            </a:extLst>
          </p:cNvPr>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dirty="0"/>
          </a:p>
        </p:txBody>
      </p:sp>
      <p:sp>
        <p:nvSpPr>
          <p:cNvPr id="9" name="Line 68">
            <a:extLst>
              <a:ext uri="{FF2B5EF4-FFF2-40B4-BE49-F238E27FC236}">
                <a16:creationId xmlns:a16="http://schemas.microsoft.com/office/drawing/2014/main" id="{E0F7CF2C-E787-4AC0-B303-D4D996E09D68}"/>
              </a:ext>
            </a:extLst>
          </p:cNvPr>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10" name="Text Box 77">
            <a:extLst>
              <a:ext uri="{FF2B5EF4-FFF2-40B4-BE49-F238E27FC236}">
                <a16:creationId xmlns:a16="http://schemas.microsoft.com/office/drawing/2014/main" id="{F5A2A445-CF67-4D70-82FD-188AC0761281}"/>
              </a:ext>
            </a:extLst>
          </p:cNvPr>
          <p:cNvSpPr txBox="1">
            <a:spLocks noChangeArrowheads="1"/>
          </p:cNvSpPr>
          <p:nvPr/>
        </p:nvSpPr>
        <p:spPr bwMode="auto">
          <a:xfrm>
            <a:off x="190500" y="62741"/>
            <a:ext cx="5781326"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17 -</a:t>
            </a:r>
            <a:r>
              <a:rPr lang="en-GB" altLang="ja-JP" sz="3200" dirty="0">
                <a:solidFill>
                  <a:srgbClr val="0066CC"/>
                </a:solidFill>
                <a:ea typeface="ＭＳ Ｐゴシック" pitchFamily="34" charset="-128"/>
              </a:rPr>
              <a:t> </a:t>
            </a:r>
            <a:r>
              <a:rPr lang="en-GB" altLang="en-US" sz="3200" dirty="0">
                <a:solidFill>
                  <a:srgbClr val="009900"/>
                </a:solidFill>
              </a:rPr>
              <a:t>Tribunal Assessments</a:t>
            </a:r>
            <a:br>
              <a:rPr lang="en-GB" altLang="en-US" sz="3600" dirty="0">
                <a:solidFill>
                  <a:srgbClr val="009900"/>
                </a:solidFill>
              </a:rPr>
            </a:br>
            <a:r>
              <a:rPr lang="en-GB" altLang="en-US" sz="2000" dirty="0"/>
              <a:t>Fully paid </a:t>
            </a:r>
            <a:r>
              <a:rPr lang="en-US" altLang="en-US" sz="2000" dirty="0"/>
              <a:t>at 31 December 2017: 114 Member States*</a:t>
            </a:r>
            <a:endParaRPr lang="en-GB" altLang="en-US" sz="2000" dirty="0"/>
          </a:p>
        </p:txBody>
      </p:sp>
      <p:pic>
        <p:nvPicPr>
          <p:cNvPr id="11" name="Picture 4">
            <a:extLst>
              <a:ext uri="{FF2B5EF4-FFF2-40B4-BE49-F238E27FC236}">
                <a16:creationId xmlns:a16="http://schemas.microsoft.com/office/drawing/2014/main" id="{8D93BFA7-5708-483E-A959-6A0EBE0D8987}"/>
              </a:ext>
            </a:extLst>
          </p:cNvPr>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12" name="Rectangle 48">
            <a:extLst>
              <a:ext uri="{FF2B5EF4-FFF2-40B4-BE49-F238E27FC236}">
                <a16:creationId xmlns:a16="http://schemas.microsoft.com/office/drawing/2014/main" id="{B2721284-E607-4014-804E-CDD156F35D46}"/>
              </a:ext>
            </a:extLst>
          </p:cNvPr>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3" name="Text Box 6">
            <a:extLst>
              <a:ext uri="{FF2B5EF4-FFF2-40B4-BE49-F238E27FC236}">
                <a16:creationId xmlns:a16="http://schemas.microsoft.com/office/drawing/2014/main" id="{B308FAF8-B5A3-4C3B-892D-9D6A4A16A903}"/>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14" name="Group 36">
            <a:extLst>
              <a:ext uri="{FF2B5EF4-FFF2-40B4-BE49-F238E27FC236}">
                <a16:creationId xmlns:a16="http://schemas.microsoft.com/office/drawing/2014/main" id="{9AE47257-BB0E-444D-B5A2-BD48D13DA114}"/>
              </a:ext>
            </a:extLst>
          </p:cNvPr>
          <p:cNvGrpSpPr>
            <a:grpSpLocks/>
          </p:cNvGrpSpPr>
          <p:nvPr/>
        </p:nvGrpSpPr>
        <p:grpSpPr bwMode="auto">
          <a:xfrm>
            <a:off x="7658101" y="2190975"/>
            <a:ext cx="1162050" cy="630710"/>
            <a:chOff x="7658100" y="2106614"/>
            <a:chExt cx="1162050" cy="606425"/>
          </a:xfrm>
        </p:grpSpPr>
        <p:grpSp>
          <p:nvGrpSpPr>
            <p:cNvPr id="15" name="Group 58">
              <a:extLst>
                <a:ext uri="{FF2B5EF4-FFF2-40B4-BE49-F238E27FC236}">
                  <a16:creationId xmlns:a16="http://schemas.microsoft.com/office/drawing/2014/main" id="{7F3B3512-0D69-4114-B5A9-5CBA9360C16B}"/>
                </a:ext>
              </a:extLst>
            </p:cNvPr>
            <p:cNvGrpSpPr>
              <a:grpSpLocks/>
            </p:cNvGrpSpPr>
            <p:nvPr/>
          </p:nvGrpSpPr>
          <p:grpSpPr bwMode="auto">
            <a:xfrm>
              <a:off x="7667625" y="2106614"/>
              <a:ext cx="1152525" cy="606425"/>
              <a:chOff x="4830" y="1327"/>
              <a:chExt cx="726" cy="382"/>
            </a:xfrm>
          </p:grpSpPr>
          <p:sp>
            <p:nvSpPr>
              <p:cNvPr id="17" name="Text Box 59">
                <a:extLst>
                  <a:ext uri="{FF2B5EF4-FFF2-40B4-BE49-F238E27FC236}">
                    <a16:creationId xmlns:a16="http://schemas.microsoft.com/office/drawing/2014/main" id="{53CCEF99-F6F1-479E-8344-FB149E463080}"/>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18" name="Text Box 60">
                <a:extLst>
                  <a:ext uri="{FF2B5EF4-FFF2-40B4-BE49-F238E27FC236}">
                    <a16:creationId xmlns:a16="http://schemas.microsoft.com/office/drawing/2014/main" id="{4BF45415-7EBF-40FF-AF0B-289BC06A58B5}"/>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19" name="Text Box 61">
                <a:extLst>
                  <a:ext uri="{FF2B5EF4-FFF2-40B4-BE49-F238E27FC236}">
                    <a16:creationId xmlns:a16="http://schemas.microsoft.com/office/drawing/2014/main" id="{722A69C7-0C1B-4DD8-B769-0A5B363C0CD6}"/>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16" name="Rectangle 63">
              <a:extLst>
                <a:ext uri="{FF2B5EF4-FFF2-40B4-BE49-F238E27FC236}">
                  <a16:creationId xmlns:a16="http://schemas.microsoft.com/office/drawing/2014/main" id="{DC598934-ED50-48D0-8358-3AC4825F52AA}"/>
                </a:ext>
              </a:extLst>
            </p:cNvPr>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20" name="Text Box 46">
            <a:extLst>
              <a:ext uri="{FF2B5EF4-FFF2-40B4-BE49-F238E27FC236}">
                <a16:creationId xmlns:a16="http://schemas.microsoft.com/office/drawing/2014/main" id="{3B86C61F-60B8-4868-AE16-A8BB733BE147}"/>
              </a:ext>
            </a:extLst>
          </p:cNvPr>
          <p:cNvSpPr txBox="1">
            <a:spLocks noChangeArrowheads="1"/>
          </p:cNvSpPr>
          <p:nvPr/>
        </p:nvSpPr>
        <p:spPr bwMode="auto">
          <a:xfrm>
            <a:off x="139701" y="6776006"/>
            <a:ext cx="4475163" cy="317006"/>
          </a:xfrm>
          <a:prstGeom prst="rect">
            <a:avLst/>
          </a:prstGeom>
          <a:noFill/>
          <a:ln w="9525">
            <a:noFill/>
            <a:miter lim="800000"/>
            <a:headEnd/>
            <a:tailEnd/>
          </a:ln>
        </p:spPr>
        <p:txBody>
          <a:bodyPr wrap="none">
            <a:spAutoFit/>
          </a:bodyPr>
          <a:lstStyle/>
          <a:p>
            <a:r>
              <a:rPr lang="en-US" altLang="en-US" sz="1400" dirty="0"/>
              <a:t>*Compared to 116 Member States as at 31 December 2016</a:t>
            </a:r>
          </a:p>
        </p:txBody>
      </p:sp>
    </p:spTree>
    <p:extLst>
      <p:ext uri="{BB962C8B-B14F-4D97-AF65-F5344CB8AC3E}">
        <p14:creationId xmlns:p14="http://schemas.microsoft.com/office/powerpoint/2010/main" val="2450992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18</a:t>
            </a:r>
          </a:p>
        </p:txBody>
      </p:sp>
      <p:sp>
        <p:nvSpPr>
          <p:cNvPr id="41986"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1987"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41988"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41989"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41990"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41991"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41992"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41993"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41994"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41995"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41996"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41997"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41998"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41999" name="Text Box 77"/>
          <p:cNvSpPr txBox="1">
            <a:spLocks noChangeArrowheads="1"/>
          </p:cNvSpPr>
          <p:nvPr/>
        </p:nvSpPr>
        <p:spPr bwMode="auto">
          <a:xfrm>
            <a:off x="15467" y="155923"/>
            <a:ext cx="7633436"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18 -</a:t>
            </a:r>
            <a:r>
              <a:rPr lang="en-GB" altLang="ja-JP" sz="3200" dirty="0">
                <a:solidFill>
                  <a:srgbClr val="0066CC"/>
                </a:solidFill>
                <a:ea typeface="ＭＳ Ｐゴシック" pitchFamily="34" charset="-128"/>
              </a:rPr>
              <a:t> </a:t>
            </a:r>
            <a:r>
              <a:rPr lang="en-GB" altLang="en-US" sz="3200" dirty="0">
                <a:solidFill>
                  <a:srgbClr val="009900"/>
                </a:solidFill>
              </a:rPr>
              <a:t>Outstanding Tribunal Assessments</a:t>
            </a:r>
            <a:br>
              <a:rPr lang="en-GB" altLang="en-US" sz="2000" dirty="0"/>
            </a:br>
            <a:r>
              <a:rPr lang="en-GB" altLang="en-US" sz="2000" dirty="0"/>
              <a:t> at 31 December (US$ millions)</a:t>
            </a:r>
          </a:p>
        </p:txBody>
      </p:sp>
      <p:pic>
        <p:nvPicPr>
          <p:cNvPr id="42000"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42001" name="Rectangle 48"/>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42002"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42003" name="Group 36"/>
          <p:cNvGrpSpPr>
            <a:grpSpLocks/>
          </p:cNvGrpSpPr>
          <p:nvPr/>
        </p:nvGrpSpPr>
        <p:grpSpPr bwMode="auto">
          <a:xfrm>
            <a:off x="7658101" y="2190975"/>
            <a:ext cx="1162050" cy="630710"/>
            <a:chOff x="7658100" y="2106614"/>
            <a:chExt cx="1162050" cy="606425"/>
          </a:xfrm>
        </p:grpSpPr>
        <p:grpSp>
          <p:nvGrpSpPr>
            <p:cNvPr id="42005" name="Group 58"/>
            <p:cNvGrpSpPr>
              <a:grpSpLocks/>
            </p:cNvGrpSpPr>
            <p:nvPr/>
          </p:nvGrpSpPr>
          <p:grpSpPr bwMode="auto">
            <a:xfrm>
              <a:off x="7667625" y="2106614"/>
              <a:ext cx="1152525" cy="606425"/>
              <a:chOff x="4830" y="1327"/>
              <a:chExt cx="726" cy="382"/>
            </a:xfrm>
          </p:grpSpPr>
          <p:sp>
            <p:nvSpPr>
              <p:cNvPr id="42007"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42008"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42009"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42006" name="Rectangle 63"/>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graphicFrame>
        <p:nvGraphicFramePr>
          <p:cNvPr id="2" name="Object 2"/>
          <p:cNvGraphicFramePr>
            <a:graphicFrameLocks noChangeAspect="1"/>
          </p:cNvGraphicFramePr>
          <p:nvPr>
            <p:extLst>
              <p:ext uri="{D42A27DB-BD31-4B8C-83A1-F6EECF244321}">
                <p14:modId xmlns:p14="http://schemas.microsoft.com/office/powerpoint/2010/main" val="4240791598"/>
              </p:ext>
            </p:extLst>
          </p:nvPr>
        </p:nvGraphicFramePr>
        <p:xfrm>
          <a:off x="631826" y="1395158"/>
          <a:ext cx="6692900" cy="466670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Grp="1" noChangeArrowheads="1"/>
          </p:cNvSpPr>
          <p:nvPr>
            <p:ph type="sldNum" sz="quarter" idx="12"/>
          </p:nvPr>
        </p:nvSpPr>
        <p:spPr>
          <a:noFill/>
        </p:spPr>
        <p:txBody>
          <a:bodyPr/>
          <a:lstStyle/>
          <a:p>
            <a:r>
              <a:rPr lang="en-GB" altLang="en-US">
                <a:latin typeface="Calibri" pitchFamily="34" charset="0"/>
              </a:rPr>
              <a:t>1</a:t>
            </a:r>
          </a:p>
        </p:txBody>
      </p:sp>
      <p:pic>
        <p:nvPicPr>
          <p:cNvPr id="19458" name="Picture 450"/>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19459" name="Rectangle 48"/>
          <p:cNvSpPr>
            <a:spLocks/>
          </p:cNvSpPr>
          <p:nvPr/>
        </p:nvSpPr>
        <p:spPr bwMode="auto">
          <a:xfrm>
            <a:off x="7543800" y="209687"/>
            <a:ext cx="76200" cy="6764448"/>
          </a:xfrm>
          <a:prstGeom prst="rect">
            <a:avLst/>
          </a:prstGeom>
          <a:solidFill>
            <a:schemeClr val="tx1"/>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19460"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1946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graphicFrame>
        <p:nvGraphicFramePr>
          <p:cNvPr id="19260" name="Group 828"/>
          <p:cNvGraphicFramePr>
            <a:graphicFrameLocks noGrp="1"/>
          </p:cNvGraphicFramePr>
          <p:nvPr>
            <p:extLst>
              <p:ext uri="{D42A27DB-BD31-4B8C-83A1-F6EECF244321}">
                <p14:modId xmlns:p14="http://schemas.microsoft.com/office/powerpoint/2010/main" val="2468588674"/>
              </p:ext>
            </p:extLst>
          </p:nvPr>
        </p:nvGraphicFramePr>
        <p:xfrm>
          <a:off x="120650" y="499919"/>
          <a:ext cx="7398950" cy="5501866"/>
        </p:xfrm>
        <a:graphic>
          <a:graphicData uri="http://schemas.openxmlformats.org/drawingml/2006/table">
            <a:tbl>
              <a:tblPr/>
              <a:tblGrid>
                <a:gridCol w="1415860">
                  <a:extLst>
                    <a:ext uri="{9D8B030D-6E8A-4147-A177-3AD203B41FA5}">
                      <a16:colId xmlns:a16="http://schemas.microsoft.com/office/drawing/2014/main" val="20000"/>
                    </a:ext>
                  </a:extLst>
                </a:gridCol>
                <a:gridCol w="1653964">
                  <a:extLst>
                    <a:ext uri="{9D8B030D-6E8A-4147-A177-3AD203B41FA5}">
                      <a16:colId xmlns:a16="http://schemas.microsoft.com/office/drawing/2014/main" val="20001"/>
                    </a:ext>
                  </a:extLst>
                </a:gridCol>
                <a:gridCol w="375901">
                  <a:extLst>
                    <a:ext uri="{9D8B030D-6E8A-4147-A177-3AD203B41FA5}">
                      <a16:colId xmlns:a16="http://schemas.microsoft.com/office/drawing/2014/main" val="20002"/>
                    </a:ext>
                  </a:extLst>
                </a:gridCol>
                <a:gridCol w="472225">
                  <a:extLst>
                    <a:ext uri="{9D8B030D-6E8A-4147-A177-3AD203B41FA5}">
                      <a16:colId xmlns:a16="http://schemas.microsoft.com/office/drawing/2014/main" val="20003"/>
                    </a:ext>
                  </a:extLst>
                </a:gridCol>
                <a:gridCol w="1269483">
                  <a:extLst>
                    <a:ext uri="{9D8B030D-6E8A-4147-A177-3AD203B41FA5}">
                      <a16:colId xmlns:a16="http://schemas.microsoft.com/office/drawing/2014/main" val="20004"/>
                    </a:ext>
                  </a:extLst>
                </a:gridCol>
                <a:gridCol w="1127703">
                  <a:extLst>
                    <a:ext uri="{9D8B030D-6E8A-4147-A177-3AD203B41FA5}">
                      <a16:colId xmlns:a16="http://schemas.microsoft.com/office/drawing/2014/main" val="20005"/>
                    </a:ext>
                  </a:extLst>
                </a:gridCol>
                <a:gridCol w="1083814">
                  <a:extLst>
                    <a:ext uri="{9D8B030D-6E8A-4147-A177-3AD203B41FA5}">
                      <a16:colId xmlns:a16="http://schemas.microsoft.com/office/drawing/2014/main" val="20006"/>
                    </a:ext>
                  </a:extLst>
                </a:gridCol>
              </a:tblGrid>
              <a:tr h="555205">
                <a:tc gridSpan="4">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31 Dec 2016</a:t>
                      </a: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a:p>
                  </a:txBody>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1" i="0" u="none" strike="noStrike" cap="none" normalizeH="0" baseline="0" dirty="0">
                          <a:ln>
                            <a:noFill/>
                          </a:ln>
                          <a:solidFill>
                            <a:schemeClr val="tx1"/>
                          </a:solidFill>
                          <a:effectLst/>
                          <a:latin typeface="Calibri" pitchFamily="34" charset="0"/>
                          <a:cs typeface="Arial" charset="0"/>
                        </a:rPr>
                        <a:t>30 Apr 2017</a:t>
                      </a:r>
                    </a:p>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31 Dec 2017</a:t>
                      </a: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30 Apr 2018</a:t>
                      </a:r>
                    </a:p>
                  </a:txBody>
                  <a:tcPr marT="47551" marB="47551"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737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Assessments</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CC0000"/>
                          </a:solidFill>
                          <a:effectLst/>
                          <a:latin typeface="Calibri" pitchFamily="34" charset="0"/>
                          <a:cs typeface="Arial" charset="0"/>
                        </a:rPr>
                        <a:t>Regular budget</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2,549</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2,578</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2,578</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2,487</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32737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0066CC"/>
                          </a:solidFill>
                          <a:effectLst/>
                          <a:latin typeface="Calibri" pitchFamily="34" charset="0"/>
                          <a:cs typeface="Arial" charset="0"/>
                        </a:rPr>
                        <a:t>Peacekeeping</a:t>
                      </a:r>
                    </a:p>
                  </a:txBody>
                  <a:tcPr marT="47551" marB="47551" horzOverflow="overflow">
                    <a:lnL>
                      <a:noFill/>
                    </a:lnL>
                    <a:lnR>
                      <a:noFill/>
                    </a:lnR>
                    <a:lnT>
                      <a:noFill/>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10,631*</a:t>
                      </a:r>
                    </a:p>
                  </a:txBody>
                  <a:tcPr marT="47551" marB="47551" horzOverflow="overflow">
                    <a:lnL>
                      <a:noFill/>
                    </a:lnL>
                    <a:lnR>
                      <a:noFill/>
                    </a:lnR>
                    <a:lnT>
                      <a:noFill/>
                    </a:lnT>
                    <a:lnB>
                      <a:noFill/>
                    </a:lnB>
                    <a:lnTlToBr>
                      <a:noFill/>
                    </a:lnTlToBr>
                    <a:lnBlToTr>
                      <a:noFill/>
                    </a:lnBlToTr>
                    <a:noFill/>
                  </a:tcPr>
                </a:tc>
                <a:tc hMerge="1">
                  <a:txBody>
                    <a:bodyPr/>
                    <a:lstStyle/>
                    <a:p>
                      <a:endParaRPr lang="en-GB"/>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1,161</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6,866</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1,457</a:t>
                      </a:r>
                    </a:p>
                  </a:txBody>
                  <a:tcPr marT="47551" marB="4755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2737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009900"/>
                          </a:solidFill>
                          <a:effectLst/>
                          <a:latin typeface="Calibri" pitchFamily="34" charset="0"/>
                          <a:cs typeface="Arial" charset="0"/>
                        </a:rPr>
                        <a:t>Tribunals</a:t>
                      </a:r>
                    </a:p>
                  </a:txBody>
                  <a:tcPr marT="47551" marB="47551" horzOverflow="overflow">
                    <a:lnL>
                      <a:noFill/>
                    </a:lnL>
                    <a:lnR>
                      <a:noFill/>
                    </a:lnR>
                    <a:lnT>
                      <a:noFill/>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66</a:t>
                      </a:r>
                    </a:p>
                  </a:txBody>
                  <a:tcPr marT="47551" marB="47551" horzOverflow="overflow">
                    <a:lnL>
                      <a:noFill/>
                    </a:lnL>
                    <a:lnR>
                      <a:noFill/>
                    </a:lnR>
                    <a:lnT>
                      <a:noFill/>
                    </a:lnT>
                    <a:lnB>
                      <a:noFill/>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109</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109</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84</a:t>
                      </a:r>
                    </a:p>
                  </a:txBody>
                  <a:tcPr marT="47551" marB="4755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2802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rgbClr val="FF6600"/>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5636">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Unpaid</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CC0000"/>
                          </a:solidFill>
                          <a:effectLst/>
                          <a:latin typeface="Calibri" pitchFamily="34" charset="0"/>
                          <a:cs typeface="Arial" charset="0"/>
                        </a:rPr>
                        <a:t>Regular budget</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409</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1,395</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531</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1,561</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r h="342644">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Assessments</a:t>
                      </a:r>
                    </a:p>
                  </a:txBody>
                  <a:tcPr marT="47551" marB="4755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0066CC"/>
                          </a:solidFill>
                          <a:effectLst/>
                          <a:latin typeface="Calibri" pitchFamily="34" charset="0"/>
                          <a:cs typeface="Arial" charset="0"/>
                        </a:rPr>
                        <a:t>Peacekeeping</a:t>
                      </a:r>
                    </a:p>
                  </a:txBody>
                  <a:tcPr marT="47551" marB="47551" horzOverflow="overflow">
                    <a:lnL>
                      <a:noFill/>
                    </a:lnL>
                    <a:lnR>
                      <a:noFill/>
                    </a:lnR>
                    <a:lnT>
                      <a:noFill/>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chemeClr val="tx1"/>
                          </a:solidFill>
                          <a:effectLst/>
                          <a:latin typeface="Calibri" pitchFamily="34" charset="0"/>
                          <a:cs typeface="Arial" charset="0"/>
                        </a:rPr>
                        <a:t>1,802</a:t>
                      </a:r>
                    </a:p>
                  </a:txBody>
                  <a:tcPr marT="47551" marB="47551" horzOverflow="overflow">
                    <a:lnL>
                      <a:noFill/>
                    </a:lnL>
                    <a:lnR>
                      <a:noFill/>
                    </a:lnR>
                    <a:lnT>
                      <a:noFill/>
                    </a:lnT>
                    <a:lnB>
                      <a:noFill/>
                    </a:lnB>
                    <a:lnTlToBr>
                      <a:noFill/>
                    </a:lnTlToBr>
                    <a:lnBlToTr>
                      <a:noFill/>
                    </a:lnBlToTr>
                    <a:noFill/>
                  </a:tcPr>
                </a:tc>
                <a:tc hMerge="1">
                  <a:txBody>
                    <a:bodyPr/>
                    <a:lstStyle/>
                    <a:p>
                      <a:endParaRPr lang="en-GB"/>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1,679</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1,930</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2,270</a:t>
                      </a:r>
                    </a:p>
                  </a:txBody>
                  <a:tcPr marT="47551" marB="4755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34524">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009900"/>
                          </a:solidFill>
                          <a:effectLst/>
                          <a:latin typeface="Calibri" pitchFamily="34" charset="0"/>
                          <a:cs typeface="Arial" charset="0"/>
                        </a:rPr>
                        <a:t>Tribunals</a:t>
                      </a:r>
                    </a:p>
                  </a:txBody>
                  <a:tcPr marT="47551" marB="47551" horzOverflow="overflow">
                    <a:lnL>
                      <a:noFill/>
                    </a:lnL>
                    <a:lnR>
                      <a:noFill/>
                    </a:lnR>
                    <a:lnT>
                      <a:noFill/>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40</a:t>
                      </a:r>
                    </a:p>
                  </a:txBody>
                  <a:tcPr marT="47551" marB="47551" horzOverflow="overflow">
                    <a:lnL>
                      <a:noFill/>
                    </a:lnL>
                    <a:lnR>
                      <a:noFill/>
                    </a:lnR>
                    <a:lnT>
                      <a:noFill/>
                    </a:lnT>
                    <a:lnB>
                      <a:noFill/>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91</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47</a:t>
                      </a:r>
                    </a:p>
                  </a:txBody>
                  <a:tcPr marT="47551" marB="47551"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itchFamily="34" charset="0"/>
                          <a:cs typeface="Arial" charset="0"/>
                        </a:rPr>
                        <a:t>83</a:t>
                      </a:r>
                    </a:p>
                  </a:txBody>
                  <a:tcPr marT="47551" marB="4755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44268">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rgbClr val="FF6600"/>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42281">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Cash on Hand</a:t>
                      </a:r>
                      <a:endParaRPr kumimoji="0" lang="en-US" altLang="en-US" sz="1400" b="0"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CC0000"/>
                          </a:solidFill>
                          <a:effectLst/>
                          <a:latin typeface="Calibri" pitchFamily="34" charset="0"/>
                          <a:cs typeface="Arial" charset="0"/>
                        </a:rPr>
                        <a:t>Regular budget**</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400" b="0" i="0" u="none" strike="noStrike" cap="none" normalizeH="0" baseline="0" dirty="0">
                          <a:ln>
                            <a:noFill/>
                          </a:ln>
                          <a:solidFill>
                            <a:srgbClr val="FF0000"/>
                          </a:solidFill>
                          <a:effectLst/>
                          <a:latin typeface="Calibri" pitchFamily="34" charset="0"/>
                          <a:cs typeface="Arial" charset="0"/>
                        </a:rPr>
                        <a:t>(123)</a:t>
                      </a:r>
                    </a:p>
                  </a:txBody>
                  <a:tcPr marT="47551" marB="4755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632</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Calibri" pitchFamily="34" charset="0"/>
                          <a:cs typeface="Arial" charset="0"/>
                        </a:rPr>
                        <a:t>(278)</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330</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9"/>
                  </a:ext>
                </a:extLst>
              </a:tr>
              <a:tr h="374731">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rgbClr val="0066CC"/>
                          </a:solidFill>
                          <a:effectLst/>
                          <a:latin typeface="Calibri" pitchFamily="34" charset="0"/>
                          <a:cs typeface="Arial" charset="0"/>
                        </a:rPr>
                        <a:t>Peacekeeping**</a:t>
                      </a:r>
                    </a:p>
                  </a:txBody>
                  <a:tcPr marT="47551" marB="47551" horzOverflow="overflow">
                    <a:lnL>
                      <a:noFill/>
                    </a:lnL>
                    <a:lnR>
                      <a:noFill/>
                    </a:lnR>
                    <a:lnT>
                      <a:noFill/>
                    </a:lnT>
                    <a:lnB>
                      <a:noFill/>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ja-JP" sz="1400" b="0" i="0" u="none" strike="noStrike" cap="none" normalizeH="0" baseline="0" dirty="0">
                          <a:ln>
                            <a:noFill/>
                          </a:ln>
                          <a:solidFill>
                            <a:schemeClr val="tx1"/>
                          </a:solidFill>
                          <a:effectLst/>
                          <a:latin typeface="Calibri" pitchFamily="34" charset="0"/>
                          <a:ea typeface="ＭＳ Ｐゴシック" charset="-128"/>
                          <a:cs typeface="Arial" charset="0"/>
                        </a:rPr>
                        <a:t>3,990</a:t>
                      </a:r>
                    </a:p>
                  </a:txBody>
                  <a:tcPr marT="47551" marB="47551" horzOverflow="overflow">
                    <a:lnL>
                      <a:noFill/>
                    </a:lnL>
                    <a:lnR>
                      <a:noFill/>
                    </a:lnR>
                    <a:lnT>
                      <a:noFill/>
                    </a:lnT>
                    <a:lnB>
                      <a:noFill/>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2,889</a:t>
                      </a:r>
                    </a:p>
                  </a:txBody>
                  <a:tcP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2,838</a:t>
                      </a:r>
                    </a:p>
                  </a:txBody>
                  <a:tcPr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2,030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r h="584580">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400" b="1" i="0" u="none" strike="noStrike" cap="none" normalizeH="0" baseline="0" dirty="0">
                        <a:ln>
                          <a:noFill/>
                        </a:ln>
                        <a:solidFill>
                          <a:schemeClr val="tx1"/>
                        </a:solidFill>
                        <a:effectLst/>
                        <a:latin typeface="Calibri" pitchFamily="34" charset="0"/>
                        <a:cs typeface="Arial" charset="0"/>
                      </a:endParaRPr>
                    </a:p>
                  </a:txBody>
                  <a:tcPr marT="47551" marB="47551"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a:ln>
                            <a:noFill/>
                          </a:ln>
                          <a:solidFill>
                            <a:srgbClr val="009900"/>
                          </a:solidFill>
                          <a:effectLst/>
                          <a:latin typeface="Calibri" pitchFamily="34" charset="0"/>
                          <a:cs typeface="Arial" charset="0"/>
                        </a:rPr>
                        <a:t>Tribunals</a:t>
                      </a:r>
                      <a:endParaRPr kumimoji="0" lang="en-US" altLang="en-US" sz="1400" b="1" i="0" u="none" strike="noStrike" cap="none" normalizeH="0" baseline="0" dirty="0">
                        <a:ln>
                          <a:noFill/>
                        </a:ln>
                        <a:solidFill>
                          <a:srgbClr val="009900"/>
                        </a:solidFill>
                        <a:effectLst/>
                        <a:latin typeface="Calibri" pitchFamily="34" charset="0"/>
                        <a:cs typeface="Arial" charset="0"/>
                      </a:endParaRPr>
                    </a:p>
                  </a:txBody>
                  <a:tcPr marT="47551" marB="47551"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ja-JP" sz="1400" b="0" i="0" u="none" strike="noStrike" cap="none" normalizeH="0" baseline="0" dirty="0">
                          <a:ln>
                            <a:noFill/>
                          </a:ln>
                          <a:solidFill>
                            <a:schemeClr val="tx1"/>
                          </a:solidFill>
                          <a:effectLst/>
                          <a:latin typeface="Calibri" pitchFamily="34" charset="0"/>
                          <a:ea typeface="ＭＳ Ｐゴシック" charset="-128"/>
                          <a:cs typeface="Arial" charset="0"/>
                        </a:rPr>
                        <a:t>142</a:t>
                      </a:r>
                    </a:p>
                  </a:txBody>
                  <a:tcPr marT="47551" marB="47551"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GB" dirty="0"/>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172</a:t>
                      </a:r>
                    </a:p>
                  </a:txBody>
                  <a:tcPr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143</a:t>
                      </a:r>
                    </a:p>
                  </a:txBody>
                  <a:tcPr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ja-JP" sz="1500" b="0" i="0" u="none" strike="noStrike" cap="none" normalizeH="0" baseline="0" dirty="0">
                          <a:ln>
                            <a:noFill/>
                          </a:ln>
                          <a:solidFill>
                            <a:schemeClr val="tx1"/>
                          </a:solidFill>
                          <a:effectLst/>
                          <a:latin typeface="Calibri" pitchFamily="34" charset="0"/>
                          <a:ea typeface="ＭＳ Ｐゴシック" charset="-128"/>
                          <a:cs typeface="Arial" charset="0"/>
                        </a:rPr>
                        <a:t>166</a:t>
                      </a:r>
                    </a:p>
                  </a:txBody>
                  <a:tcPr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932933">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Outstanding Payments  to Member States****</a:t>
                      </a: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alibri" pitchFamily="34" charset="0"/>
                          <a:cs typeface="Arial" charset="0"/>
                        </a:rPr>
                        <a:t>Peacekeeping</a:t>
                      </a: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algn="r"/>
                      <a:r>
                        <a:rPr lang="en-US" sz="1400" dirty="0">
                          <a:latin typeface="Calibri" panose="020F0502020204030204" pitchFamily="34" charset="0"/>
                        </a:rPr>
                        <a:t>810</a:t>
                      </a:r>
                      <a:endParaRPr lang="en-GB" sz="1400" dirty="0">
                        <a:latin typeface="Calibri" panose="020F0502020204030204" pitchFamily="34" charset="0"/>
                      </a:endParaRP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algn="r"/>
                      <a:r>
                        <a:rPr lang="en-US" sz="1400" dirty="0">
                          <a:latin typeface="Calibri" panose="020F0502020204030204" pitchFamily="34" charset="0"/>
                        </a:rPr>
                        <a:t>777***</a:t>
                      </a:r>
                      <a:endParaRPr lang="en-GB" sz="1400" dirty="0">
                        <a:latin typeface="Calibri" panose="020F0502020204030204" pitchFamily="34" charset="0"/>
                      </a:endParaRP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algn="r"/>
                      <a:r>
                        <a:rPr lang="en-GB" sz="1400" dirty="0">
                          <a:latin typeface="Calibri" panose="020F0502020204030204" pitchFamily="34" charset="0"/>
                        </a:rPr>
                        <a:t>796</a:t>
                      </a: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algn="r"/>
                      <a:r>
                        <a:rPr lang="en-GB" sz="1400" dirty="0">
                          <a:latin typeface="Calibri" panose="020F0502020204030204" pitchFamily="34" charset="0"/>
                        </a:rPr>
                        <a:t>1,205</a:t>
                      </a:r>
                    </a:p>
                  </a:txBody>
                  <a:tcPr marT="47551" marB="47551" horzOverflow="overflow">
                    <a:lnL>
                      <a:noFill/>
                    </a:lnL>
                    <a:lnR>
                      <a:noFill/>
                    </a:lnR>
                    <a:lnT w="31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9539" name="Text Box 448"/>
          <p:cNvSpPr txBox="1">
            <a:spLocks noChangeArrowheads="1"/>
          </p:cNvSpPr>
          <p:nvPr/>
        </p:nvSpPr>
        <p:spPr bwMode="auto">
          <a:xfrm>
            <a:off x="5857282" y="47882"/>
            <a:ext cx="2133600" cy="412768"/>
          </a:xfrm>
          <a:prstGeom prst="rect">
            <a:avLst/>
          </a:prstGeom>
          <a:noFill/>
          <a:ln w="9525">
            <a:noFill/>
            <a:miter lim="800000"/>
            <a:headEnd/>
            <a:tailEnd/>
          </a:ln>
        </p:spPr>
        <p:txBody>
          <a:bodyPr>
            <a:spAutoFit/>
          </a:bodyPr>
          <a:lstStyle/>
          <a:p>
            <a:r>
              <a:rPr lang="en-US" altLang="en-US" sz="2000" dirty="0"/>
              <a:t>(US$  millions)</a:t>
            </a:r>
          </a:p>
        </p:txBody>
      </p:sp>
      <p:sp>
        <p:nvSpPr>
          <p:cNvPr id="11" name="Text Box 97"/>
          <p:cNvSpPr txBox="1">
            <a:spLocks noChangeArrowheads="1"/>
          </p:cNvSpPr>
          <p:nvPr/>
        </p:nvSpPr>
        <p:spPr bwMode="auto">
          <a:xfrm>
            <a:off x="38100" y="6088508"/>
            <a:ext cx="7543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500">
                <a:solidFill>
                  <a:schemeClr val="tx1"/>
                </a:solidFill>
                <a:latin typeface="Calibri" pitchFamily="34" charset="0"/>
                <a:cs typeface="Arial" charset="0"/>
              </a:defRPr>
            </a:lvl1pPr>
            <a:lvl2pPr marL="37931725" indent="-37474525" eaLnBrk="0" hangingPunct="0">
              <a:defRPr sz="1500">
                <a:solidFill>
                  <a:schemeClr val="tx1"/>
                </a:solidFill>
                <a:latin typeface="Calibri" pitchFamily="34" charset="0"/>
                <a:cs typeface="Arial" charset="0"/>
              </a:defRPr>
            </a:lvl2pPr>
            <a:lvl3pPr eaLnBrk="0" hangingPunct="0">
              <a:defRPr sz="1500">
                <a:solidFill>
                  <a:schemeClr val="tx1"/>
                </a:solidFill>
                <a:latin typeface="Calibri" pitchFamily="34" charset="0"/>
                <a:cs typeface="Arial" charset="0"/>
              </a:defRPr>
            </a:lvl3pPr>
            <a:lvl4pPr eaLnBrk="0" hangingPunct="0">
              <a:defRPr sz="1500">
                <a:solidFill>
                  <a:schemeClr val="tx1"/>
                </a:solidFill>
                <a:latin typeface="Calibri" pitchFamily="34" charset="0"/>
                <a:cs typeface="Arial" charset="0"/>
              </a:defRPr>
            </a:lvl4pPr>
            <a:lvl5pPr eaLnBrk="0" hangingPunct="0">
              <a:defRPr sz="1500">
                <a:solidFill>
                  <a:schemeClr val="tx1"/>
                </a:solidFill>
                <a:latin typeface="Calibri" pitchFamily="34" charset="0"/>
                <a:cs typeface="Arial" charset="0"/>
              </a:defRPr>
            </a:lvl5pPr>
            <a:lvl6pPr marL="457200" eaLnBrk="0" fontAlgn="base" hangingPunct="0">
              <a:spcBef>
                <a:spcPct val="0"/>
              </a:spcBef>
              <a:spcAft>
                <a:spcPct val="0"/>
              </a:spcAft>
              <a:defRPr sz="1500">
                <a:solidFill>
                  <a:schemeClr val="tx1"/>
                </a:solidFill>
                <a:latin typeface="Calibri" pitchFamily="34" charset="0"/>
                <a:cs typeface="Arial" charset="0"/>
              </a:defRPr>
            </a:lvl6pPr>
            <a:lvl7pPr marL="914400" eaLnBrk="0" fontAlgn="base" hangingPunct="0">
              <a:spcBef>
                <a:spcPct val="0"/>
              </a:spcBef>
              <a:spcAft>
                <a:spcPct val="0"/>
              </a:spcAft>
              <a:defRPr sz="1500">
                <a:solidFill>
                  <a:schemeClr val="tx1"/>
                </a:solidFill>
                <a:latin typeface="Calibri" pitchFamily="34" charset="0"/>
                <a:cs typeface="Arial" charset="0"/>
              </a:defRPr>
            </a:lvl7pPr>
            <a:lvl8pPr marL="1371600" eaLnBrk="0" fontAlgn="base" hangingPunct="0">
              <a:spcBef>
                <a:spcPct val="0"/>
              </a:spcBef>
              <a:spcAft>
                <a:spcPct val="0"/>
              </a:spcAft>
              <a:defRPr sz="1500">
                <a:solidFill>
                  <a:schemeClr val="tx1"/>
                </a:solidFill>
                <a:latin typeface="Calibri" pitchFamily="34" charset="0"/>
                <a:cs typeface="Arial" charset="0"/>
              </a:defRPr>
            </a:lvl8pPr>
            <a:lvl9pPr marL="1828800" eaLnBrk="0" fontAlgn="base" hangingPunct="0">
              <a:spcBef>
                <a:spcPct val="0"/>
              </a:spcBef>
              <a:spcAft>
                <a:spcPct val="0"/>
              </a:spcAft>
              <a:defRPr sz="1500">
                <a:solidFill>
                  <a:schemeClr val="tx1"/>
                </a:solidFill>
                <a:latin typeface="Calibri" pitchFamily="34" charset="0"/>
                <a:cs typeface="Arial" charset="0"/>
              </a:defRPr>
            </a:lvl9pPr>
          </a:lstStyle>
          <a:p>
            <a:pPr eaLnBrk="1" hangingPunct="1"/>
            <a:r>
              <a:rPr lang="en-US" altLang="ja-JP" sz="1200" dirty="0">
                <a:ea typeface="ＭＳ Ｐゴシック" pitchFamily="34" charset="-128"/>
              </a:rPr>
              <a:t>* Peacekeeping assessments increased in 2016, following a decrease in 2015, due to the timing of decision on scale of assessment rates applicable to 2016.</a:t>
            </a:r>
          </a:p>
          <a:p>
            <a:pPr eaLnBrk="1" hangingPunct="1"/>
            <a:r>
              <a:rPr lang="en-US" altLang="en-US" sz="1200" dirty="0"/>
              <a:t>** Not including the reserves</a:t>
            </a:r>
          </a:p>
          <a:p>
            <a:pPr eaLnBrk="1" hangingPunct="1"/>
            <a:r>
              <a:rPr lang="en-US" altLang="en-US" sz="1200" dirty="0"/>
              <a:t>*** As at 31 March </a:t>
            </a:r>
          </a:p>
          <a:p>
            <a:pPr eaLnBrk="1" hangingPunct="1"/>
            <a:r>
              <a:rPr lang="en-US" altLang="en-US" sz="1200" dirty="0"/>
              <a:t>**** Not including letters of assist, and death and disability claims</a:t>
            </a:r>
          </a:p>
        </p:txBody>
      </p:sp>
      <p:sp>
        <p:nvSpPr>
          <p:cNvPr id="12" name="Text Box 16">
            <a:extLst>
              <a:ext uri="{FF2B5EF4-FFF2-40B4-BE49-F238E27FC236}">
                <a16:creationId xmlns:a16="http://schemas.microsoft.com/office/drawing/2014/main" id="{23709034-B728-45B6-8B45-577683A403DD}"/>
              </a:ext>
            </a:extLst>
          </p:cNvPr>
          <p:cNvSpPr txBox="1">
            <a:spLocks noChangeArrowheads="1"/>
          </p:cNvSpPr>
          <p:nvPr/>
        </p:nvSpPr>
        <p:spPr bwMode="auto">
          <a:xfrm>
            <a:off x="42073" y="-38122"/>
            <a:ext cx="539307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cs typeface="Arial" charset="0"/>
              </a:defRPr>
            </a:lvl1pPr>
            <a:lvl2pPr marL="742950" indent="-285750" eaLnBrk="0" hangingPunct="0">
              <a:spcBef>
                <a:spcPct val="20000"/>
              </a:spcBef>
              <a:buChar char="–"/>
              <a:defRPr kumimoji="1" sz="2800">
                <a:solidFill>
                  <a:schemeClr val="tx1"/>
                </a:solidFill>
                <a:latin typeface="Arial" charset="0"/>
                <a:cs typeface="Arial" charset="0"/>
              </a:defRPr>
            </a:lvl2pPr>
            <a:lvl3pPr marL="1143000" indent="-228600" eaLnBrk="0" hangingPunct="0">
              <a:spcBef>
                <a:spcPct val="20000"/>
              </a:spcBef>
              <a:buChar char="•"/>
              <a:defRPr kumimoji="1" sz="2400">
                <a:solidFill>
                  <a:schemeClr val="tx1"/>
                </a:solidFill>
                <a:latin typeface="Arial" charset="0"/>
                <a:cs typeface="Arial" charset="0"/>
              </a:defRPr>
            </a:lvl3pPr>
            <a:lvl4pPr marL="1600200" indent="-228600" eaLnBrk="0" hangingPunct="0">
              <a:spcBef>
                <a:spcPct val="20000"/>
              </a:spcBef>
              <a:buChar char="–"/>
              <a:defRPr kumimoji="1" sz="2000">
                <a:solidFill>
                  <a:schemeClr val="tx1"/>
                </a:solidFill>
                <a:latin typeface="Arial" charset="0"/>
                <a:cs typeface="Arial" charset="0"/>
              </a:defRPr>
            </a:lvl4pPr>
            <a:lvl5pPr marL="2057400" indent="-228600" eaLnBrk="0" hangingPunct="0">
              <a:spcBef>
                <a:spcPct val="20000"/>
              </a:spcBef>
              <a:buChar char="»"/>
              <a:defRPr kumimoji="1" sz="2000">
                <a:solidFill>
                  <a:schemeClr val="tx1"/>
                </a:solidFill>
                <a:latin typeface="Arial" charset="0"/>
                <a:cs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cs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cs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cs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cs typeface="Arial" charset="0"/>
              </a:defRPr>
            </a:lvl9pPr>
          </a:lstStyle>
          <a:p>
            <a:pPr eaLnBrk="1" hangingPunct="1">
              <a:spcBef>
                <a:spcPct val="0"/>
              </a:spcBef>
              <a:buFontTx/>
              <a:buNone/>
            </a:pPr>
            <a:r>
              <a:rPr kumimoji="0" lang="en-GB" altLang="ja-JP" dirty="0">
                <a:latin typeface="Calibri" pitchFamily="34" charset="0"/>
                <a:ea typeface="ＭＳ Ｐゴシック" pitchFamily="34" charset="-128"/>
              </a:rPr>
              <a:t>Chart 1 - Status of Assessments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19</a:t>
            </a:r>
          </a:p>
        </p:txBody>
      </p:sp>
      <p:sp>
        <p:nvSpPr>
          <p:cNvPr id="3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1" name="Line 5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32" name="Line 6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33"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34" name="Line 6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3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36"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7" name="Rectangle 48"/>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38"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39" name="Group 36"/>
          <p:cNvGrpSpPr>
            <a:grpSpLocks/>
          </p:cNvGrpSpPr>
          <p:nvPr/>
        </p:nvGrpSpPr>
        <p:grpSpPr bwMode="auto">
          <a:xfrm>
            <a:off x="7658101" y="2190975"/>
            <a:ext cx="1162050" cy="630710"/>
            <a:chOff x="7658100" y="2106614"/>
            <a:chExt cx="1162050" cy="606425"/>
          </a:xfrm>
        </p:grpSpPr>
        <p:grpSp>
          <p:nvGrpSpPr>
            <p:cNvPr id="40" name="Group 58"/>
            <p:cNvGrpSpPr>
              <a:grpSpLocks/>
            </p:cNvGrpSpPr>
            <p:nvPr/>
          </p:nvGrpSpPr>
          <p:grpSpPr bwMode="auto">
            <a:xfrm>
              <a:off x="7667625" y="2106614"/>
              <a:ext cx="1152525" cy="606425"/>
              <a:chOff x="4830" y="1327"/>
              <a:chExt cx="726" cy="382"/>
            </a:xfrm>
          </p:grpSpPr>
          <p:sp>
            <p:nvSpPr>
              <p:cNvPr id="42"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43"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44"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41" name="Rectangle 63"/>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46" name="Text Box 26"/>
          <p:cNvSpPr txBox="1">
            <a:spLocks noChangeArrowheads="1"/>
          </p:cNvSpPr>
          <p:nvPr/>
        </p:nvSpPr>
        <p:spPr bwMode="auto">
          <a:xfrm>
            <a:off x="33988" y="213349"/>
            <a:ext cx="7700313" cy="954107"/>
          </a:xfrm>
          <a:prstGeom prst="rect">
            <a:avLst/>
          </a:prstGeom>
          <a:noFill/>
          <a:ln w="9525">
            <a:noFill/>
            <a:miter lim="800000"/>
            <a:headEnd/>
            <a:tailEnd/>
          </a:ln>
        </p:spPr>
        <p:txBody>
          <a:bodyPr wrap="none">
            <a:spAutoFit/>
          </a:bodyPr>
          <a:lstStyle/>
          <a:p>
            <a:r>
              <a:rPr lang="en-GB" altLang="ja-JP" sz="3600" dirty="0">
                <a:ea typeface="ＭＳ Ｐゴシック" pitchFamily="34" charset="-128"/>
              </a:rPr>
              <a:t>Chart 19 - </a:t>
            </a:r>
            <a:r>
              <a:rPr lang="en-GB" altLang="en-US" sz="3600" dirty="0">
                <a:solidFill>
                  <a:srgbClr val="009900"/>
                </a:solidFill>
              </a:rPr>
              <a:t>Unpaid Tribunal Assessments</a:t>
            </a:r>
            <a:r>
              <a:rPr lang="en-GB" altLang="en-US" sz="3600" dirty="0"/>
              <a:t> </a:t>
            </a:r>
          </a:p>
          <a:p>
            <a:r>
              <a:rPr lang="en-GB" altLang="en-US" sz="2000" dirty="0"/>
              <a:t>Actual (US$ millions)</a:t>
            </a:r>
          </a:p>
        </p:txBody>
      </p:sp>
      <p:graphicFrame>
        <p:nvGraphicFramePr>
          <p:cNvPr id="47" name="Group 24"/>
          <p:cNvGraphicFramePr>
            <a:graphicFrameLocks noGrp="1"/>
          </p:cNvGraphicFramePr>
          <p:nvPr>
            <p:extLst>
              <p:ext uri="{D42A27DB-BD31-4B8C-83A1-F6EECF244321}">
                <p14:modId xmlns:p14="http://schemas.microsoft.com/office/powerpoint/2010/main" val="3224917801"/>
              </p:ext>
            </p:extLst>
          </p:nvPr>
        </p:nvGraphicFramePr>
        <p:xfrm>
          <a:off x="847724" y="1641316"/>
          <a:ext cx="5629276" cy="4150159"/>
        </p:xfrm>
        <a:graphic>
          <a:graphicData uri="http://schemas.openxmlformats.org/drawingml/2006/table">
            <a:tbl>
              <a:tblPr/>
              <a:tblGrid>
                <a:gridCol w="1554268">
                  <a:extLst>
                    <a:ext uri="{9D8B030D-6E8A-4147-A177-3AD203B41FA5}">
                      <a16:colId xmlns:a16="http://schemas.microsoft.com/office/drawing/2014/main" val="20000"/>
                    </a:ext>
                  </a:extLst>
                </a:gridCol>
                <a:gridCol w="666922">
                  <a:extLst>
                    <a:ext uri="{9D8B030D-6E8A-4147-A177-3AD203B41FA5}">
                      <a16:colId xmlns:a16="http://schemas.microsoft.com/office/drawing/2014/main" val="20001"/>
                    </a:ext>
                  </a:extLst>
                </a:gridCol>
                <a:gridCol w="474758">
                  <a:extLst>
                    <a:ext uri="{9D8B030D-6E8A-4147-A177-3AD203B41FA5}">
                      <a16:colId xmlns:a16="http://schemas.microsoft.com/office/drawing/2014/main" val="20002"/>
                    </a:ext>
                  </a:extLst>
                </a:gridCol>
                <a:gridCol w="476172">
                  <a:extLst>
                    <a:ext uri="{9D8B030D-6E8A-4147-A177-3AD203B41FA5}">
                      <a16:colId xmlns:a16="http://schemas.microsoft.com/office/drawing/2014/main" val="20003"/>
                    </a:ext>
                  </a:extLst>
                </a:gridCol>
                <a:gridCol w="782786">
                  <a:extLst>
                    <a:ext uri="{9D8B030D-6E8A-4147-A177-3AD203B41FA5}">
                      <a16:colId xmlns:a16="http://schemas.microsoft.com/office/drawing/2014/main" val="20004"/>
                    </a:ext>
                  </a:extLst>
                </a:gridCol>
                <a:gridCol w="490300">
                  <a:extLst>
                    <a:ext uri="{9D8B030D-6E8A-4147-A177-3AD203B41FA5}">
                      <a16:colId xmlns:a16="http://schemas.microsoft.com/office/drawing/2014/main" val="20005"/>
                    </a:ext>
                  </a:extLst>
                </a:gridCol>
                <a:gridCol w="1184070">
                  <a:extLst>
                    <a:ext uri="{9D8B030D-6E8A-4147-A177-3AD203B41FA5}">
                      <a16:colId xmlns:a16="http://schemas.microsoft.com/office/drawing/2014/main" val="20006"/>
                    </a:ext>
                  </a:extLst>
                </a:gridCol>
              </a:tblGrid>
              <a:tr h="726822">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GB" altLang="en-US" sz="1700" b="1" i="0" u="none" strike="noStrike" cap="none" normalizeH="0" baseline="0" dirty="0">
                          <a:ln>
                            <a:noFill/>
                          </a:ln>
                          <a:solidFill>
                            <a:schemeClr val="tx1"/>
                          </a:solidFill>
                          <a:effectLst/>
                          <a:latin typeface="Calibri" pitchFamily="34" charset="0"/>
                          <a:cs typeface="Arial" charset="0"/>
                        </a:rPr>
                        <a:t>30 Apr 2018</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United States</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38</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9391">
                <a:tc gridSpan="4">
                  <a:txBody>
                    <a:bodyPr/>
                    <a:lstStyle/>
                    <a:p>
                      <a:pPr marL="0" marR="0" lvl="0" indent="0" algn="l" defTabSz="973138" rtl="0" eaLnBrk="1" fontAlgn="base" latinLnBrk="0" hangingPunct="1">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Russian Federation</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16</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210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Brazil</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6</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455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Indonesia</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5</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44446">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Japan</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5</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a:ln>
                            <a:noFill/>
                          </a:ln>
                          <a:solidFill>
                            <a:schemeClr val="tx1"/>
                          </a:solidFill>
                          <a:effectLst/>
                          <a:latin typeface="Calibri" pitchFamily="34" charset="0"/>
                          <a:cs typeface="Arial" charset="0"/>
                        </a:rPr>
                        <a:t>Other Member States</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13</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141530">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gridSpan="3">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gridSpan="2">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700" b="1" i="0" u="none" strike="noStrike" cap="none" normalizeH="0" baseline="0" dirty="0">
                          <a:ln>
                            <a:noFill/>
                          </a:ln>
                          <a:solidFill>
                            <a:schemeClr val="tx1"/>
                          </a:solidFill>
                          <a:effectLst/>
                          <a:latin typeface="Calibri" pitchFamily="34" charset="0"/>
                          <a:cs typeface="Arial" charset="0"/>
                        </a:rPr>
                        <a:t>83</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36439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7">
            <a:extLst>
              <a:ext uri="{FF2B5EF4-FFF2-40B4-BE49-F238E27FC236}">
                <a16:creationId xmlns:a16="http://schemas.microsoft.com/office/drawing/2014/main" id="{5AE0BD25-8A85-43BB-B0A4-FAF1AB399849}"/>
              </a:ext>
            </a:extLst>
          </p:cNvPr>
          <p:cNvSpPr txBox="1">
            <a:spLocks noChangeArrowheads="1"/>
          </p:cNvSpPr>
          <p:nvPr/>
        </p:nvSpPr>
        <p:spPr bwMode="auto">
          <a:xfrm>
            <a:off x="228600" y="262940"/>
            <a:ext cx="6605463" cy="769441"/>
          </a:xfrm>
          <a:prstGeom prst="rect">
            <a:avLst/>
          </a:prstGeom>
          <a:noFill/>
          <a:ln w="9525">
            <a:noFill/>
            <a:miter lim="800000"/>
            <a:headEnd/>
            <a:tailEnd/>
          </a:ln>
        </p:spPr>
        <p:txBody>
          <a:bodyPr wrap="none">
            <a:spAutoFit/>
          </a:bodyPr>
          <a:lstStyle/>
          <a:p>
            <a:r>
              <a:rPr lang="en-GB" altLang="ja-JP" sz="2400" dirty="0">
                <a:ea typeface="ＭＳ Ｐゴシック" pitchFamily="34" charset="-128"/>
              </a:rPr>
              <a:t>Chart 20 - </a:t>
            </a:r>
            <a:r>
              <a:rPr lang="en-GB" altLang="ja-JP" sz="2400" dirty="0">
                <a:solidFill>
                  <a:srgbClr val="009900"/>
                </a:solidFill>
                <a:ea typeface="ＭＳ Ｐゴシック" pitchFamily="34" charset="-128"/>
              </a:rPr>
              <a:t>Tribunal </a:t>
            </a:r>
            <a:r>
              <a:rPr lang="en-GB" altLang="en-US" sz="2400" dirty="0">
                <a:solidFill>
                  <a:srgbClr val="009900"/>
                </a:solidFill>
              </a:rPr>
              <a:t>Assessments as at 30 April 2018 </a:t>
            </a:r>
            <a:br>
              <a:rPr lang="en-GB" altLang="en-US" sz="2400" dirty="0">
                <a:solidFill>
                  <a:srgbClr val="009900"/>
                </a:solidFill>
              </a:rPr>
            </a:br>
            <a:r>
              <a:rPr lang="en-GB" altLang="en-US" sz="2000" dirty="0"/>
              <a:t>Actual (US$ millions)</a:t>
            </a:r>
          </a:p>
        </p:txBody>
      </p:sp>
      <p:pic>
        <p:nvPicPr>
          <p:cNvPr id="7" name="Picture 4">
            <a:extLst>
              <a:ext uri="{FF2B5EF4-FFF2-40B4-BE49-F238E27FC236}">
                <a16:creationId xmlns:a16="http://schemas.microsoft.com/office/drawing/2014/main" id="{D59D7B32-260F-4E4F-81BF-66308D16718A}"/>
              </a:ext>
            </a:extLst>
          </p:cNvPr>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8" name="Rectangle 48">
            <a:extLst>
              <a:ext uri="{FF2B5EF4-FFF2-40B4-BE49-F238E27FC236}">
                <a16:creationId xmlns:a16="http://schemas.microsoft.com/office/drawing/2014/main" id="{FDBB736C-8630-4640-9E86-D75D49C601B3}"/>
              </a:ext>
            </a:extLst>
          </p:cNvPr>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9" name="Text Box 6">
            <a:extLst>
              <a:ext uri="{FF2B5EF4-FFF2-40B4-BE49-F238E27FC236}">
                <a16:creationId xmlns:a16="http://schemas.microsoft.com/office/drawing/2014/main" id="{1DC60B9A-3042-45AD-B415-4295987D0C95}"/>
              </a:ext>
            </a:extLst>
          </p:cNvPr>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10" name="Group 36">
            <a:extLst>
              <a:ext uri="{FF2B5EF4-FFF2-40B4-BE49-F238E27FC236}">
                <a16:creationId xmlns:a16="http://schemas.microsoft.com/office/drawing/2014/main" id="{B4C1200B-917F-4A32-B778-1A9FFBDF9B0E}"/>
              </a:ext>
            </a:extLst>
          </p:cNvPr>
          <p:cNvGrpSpPr>
            <a:grpSpLocks/>
          </p:cNvGrpSpPr>
          <p:nvPr/>
        </p:nvGrpSpPr>
        <p:grpSpPr bwMode="auto">
          <a:xfrm>
            <a:off x="7658101" y="2190975"/>
            <a:ext cx="1162050" cy="630710"/>
            <a:chOff x="7658100" y="2106614"/>
            <a:chExt cx="1162050" cy="606425"/>
          </a:xfrm>
        </p:grpSpPr>
        <p:grpSp>
          <p:nvGrpSpPr>
            <p:cNvPr id="11" name="Group 58">
              <a:extLst>
                <a:ext uri="{FF2B5EF4-FFF2-40B4-BE49-F238E27FC236}">
                  <a16:creationId xmlns:a16="http://schemas.microsoft.com/office/drawing/2014/main" id="{E7B0405A-57E6-4682-B6DA-8D05DEC17447}"/>
                </a:ext>
              </a:extLst>
            </p:cNvPr>
            <p:cNvGrpSpPr>
              <a:grpSpLocks/>
            </p:cNvGrpSpPr>
            <p:nvPr/>
          </p:nvGrpSpPr>
          <p:grpSpPr bwMode="auto">
            <a:xfrm>
              <a:off x="7667625" y="2106614"/>
              <a:ext cx="1152525" cy="606425"/>
              <a:chOff x="4830" y="1327"/>
              <a:chExt cx="726" cy="382"/>
            </a:xfrm>
          </p:grpSpPr>
          <p:sp>
            <p:nvSpPr>
              <p:cNvPr id="13" name="Text Box 59">
                <a:extLst>
                  <a:ext uri="{FF2B5EF4-FFF2-40B4-BE49-F238E27FC236}">
                    <a16:creationId xmlns:a16="http://schemas.microsoft.com/office/drawing/2014/main" id="{971EB7DF-7338-403A-BA8E-D45EC989FEE9}"/>
                  </a:ext>
                </a:extLst>
              </p:cNvPr>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14" name="Text Box 60">
                <a:extLst>
                  <a:ext uri="{FF2B5EF4-FFF2-40B4-BE49-F238E27FC236}">
                    <a16:creationId xmlns:a16="http://schemas.microsoft.com/office/drawing/2014/main" id="{7B0D020A-BB88-4335-A7B2-75E850D343B9}"/>
                  </a:ext>
                </a:extLst>
              </p:cNvPr>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15" name="Text Box 61">
                <a:extLst>
                  <a:ext uri="{FF2B5EF4-FFF2-40B4-BE49-F238E27FC236}">
                    <a16:creationId xmlns:a16="http://schemas.microsoft.com/office/drawing/2014/main" id="{6AA95C3A-45FB-48BD-851C-11AC6A4D29A3}"/>
                  </a:ext>
                </a:extLst>
              </p:cNvPr>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12" name="Rectangle 63">
              <a:extLst>
                <a:ext uri="{FF2B5EF4-FFF2-40B4-BE49-F238E27FC236}">
                  <a16:creationId xmlns:a16="http://schemas.microsoft.com/office/drawing/2014/main" id="{0F355AF0-4A2F-4027-B58C-6EF84F3DD404}"/>
                </a:ext>
              </a:extLst>
            </p:cNvPr>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16" name="Rectangle 6">
            <a:extLst>
              <a:ext uri="{FF2B5EF4-FFF2-40B4-BE49-F238E27FC236}">
                <a16:creationId xmlns:a16="http://schemas.microsoft.com/office/drawing/2014/main" id="{CA8F03D2-DEA0-4F79-92FA-04AA6DCC8543}"/>
              </a:ext>
            </a:extLst>
          </p:cNvPr>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US" altLang="en-US" sz="1400" dirty="0"/>
              <a:t>20</a:t>
            </a:r>
            <a:endParaRPr lang="en-GB" altLang="en-US" sz="1400" dirty="0"/>
          </a:p>
        </p:txBody>
      </p:sp>
      <p:graphicFrame>
        <p:nvGraphicFramePr>
          <p:cNvPr id="6" name="Object 5">
            <a:extLst>
              <a:ext uri="{FF2B5EF4-FFF2-40B4-BE49-F238E27FC236}">
                <a16:creationId xmlns:a16="http://schemas.microsoft.com/office/drawing/2014/main" id="{2D2743B1-4C6F-4AD2-8E5A-461345454BB2}"/>
              </a:ext>
            </a:extLst>
          </p:cNvPr>
          <p:cNvGraphicFramePr>
            <a:graphicFrameLocks noChangeAspect="1"/>
          </p:cNvGraphicFramePr>
          <p:nvPr>
            <p:extLst>
              <p:ext uri="{D42A27DB-BD31-4B8C-83A1-F6EECF244321}">
                <p14:modId xmlns:p14="http://schemas.microsoft.com/office/powerpoint/2010/main" val="2277520980"/>
              </p:ext>
            </p:extLst>
          </p:nvPr>
        </p:nvGraphicFramePr>
        <p:xfrm>
          <a:off x="613506" y="1695104"/>
          <a:ext cx="6575425" cy="3865563"/>
        </p:xfrm>
        <a:graphic>
          <a:graphicData uri="http://schemas.openxmlformats.org/presentationml/2006/ole">
            <mc:AlternateContent xmlns:mc="http://schemas.openxmlformats.org/markup-compatibility/2006">
              <mc:Choice xmlns:v="urn:schemas-microsoft-com:vml" Requires="v">
                <p:oleObj spid="_x0000_s5356" name="Worksheet" r:id="rId4" imgW="4991192" imgH="2499336" progId="Excel.Sheet.12">
                  <p:embed/>
                </p:oleObj>
              </mc:Choice>
              <mc:Fallback>
                <p:oleObj name="Worksheet" r:id="rId4" imgW="4991192" imgH="2499336" progId="Excel.Sheet.12">
                  <p:embed/>
                  <p:pic>
                    <p:nvPicPr>
                      <p:cNvPr id="0" name=""/>
                      <p:cNvPicPr/>
                      <p:nvPr/>
                    </p:nvPicPr>
                    <p:blipFill>
                      <a:blip r:embed="rId5"/>
                      <a:stretch>
                        <a:fillRect/>
                      </a:stretch>
                    </p:blipFill>
                    <p:spPr>
                      <a:xfrm>
                        <a:off x="613506" y="1695104"/>
                        <a:ext cx="6575425" cy="3865563"/>
                      </a:xfrm>
                      <a:prstGeom prst="rect">
                        <a:avLst/>
                      </a:prstGeom>
                    </p:spPr>
                  </p:pic>
                </p:oleObj>
              </mc:Fallback>
            </mc:AlternateContent>
          </a:graphicData>
        </a:graphic>
      </p:graphicFrame>
      <p:sp>
        <p:nvSpPr>
          <p:cNvPr id="17" name="Text Box 46">
            <a:extLst>
              <a:ext uri="{FF2B5EF4-FFF2-40B4-BE49-F238E27FC236}">
                <a16:creationId xmlns:a16="http://schemas.microsoft.com/office/drawing/2014/main" id="{B18AA0F4-5554-48DC-95F7-A44CECB6DDC9}"/>
              </a:ext>
            </a:extLst>
          </p:cNvPr>
          <p:cNvSpPr txBox="1">
            <a:spLocks noChangeArrowheads="1"/>
          </p:cNvSpPr>
          <p:nvPr/>
        </p:nvSpPr>
        <p:spPr bwMode="auto">
          <a:xfrm>
            <a:off x="514287" y="6336821"/>
            <a:ext cx="3476273" cy="307777"/>
          </a:xfrm>
          <a:prstGeom prst="rect">
            <a:avLst/>
          </a:prstGeom>
          <a:noFill/>
          <a:ln w="9525">
            <a:noFill/>
            <a:miter lim="800000"/>
            <a:headEnd/>
            <a:tailEnd/>
          </a:ln>
        </p:spPr>
        <p:txBody>
          <a:bodyPr wrap="none">
            <a:spAutoFit/>
          </a:bodyPr>
          <a:lstStyle/>
          <a:p>
            <a:r>
              <a:rPr lang="en-US" altLang="en-US" sz="1400" dirty="0"/>
              <a:t>*Compared to $91 million as at 30 April 2017</a:t>
            </a:r>
          </a:p>
        </p:txBody>
      </p:sp>
      <p:sp>
        <p:nvSpPr>
          <p:cNvPr id="19" name="TextBox 18">
            <a:extLst>
              <a:ext uri="{FF2B5EF4-FFF2-40B4-BE49-F238E27FC236}">
                <a16:creationId xmlns:a16="http://schemas.microsoft.com/office/drawing/2014/main" id="{FDF05D97-EC37-4066-904C-AF8E4824F455}"/>
              </a:ext>
            </a:extLst>
          </p:cNvPr>
          <p:cNvSpPr txBox="1"/>
          <p:nvPr/>
        </p:nvSpPr>
        <p:spPr>
          <a:xfrm flipH="1" flipV="1">
            <a:off x="4648200" y="4252119"/>
            <a:ext cx="381000" cy="304800"/>
          </a:xfrm>
          <a:prstGeom prst="rect">
            <a:avLst/>
          </a:prstGeom>
          <a:noFill/>
        </p:spPr>
        <p:txBody>
          <a:bodyPr wrap="square" rtlCol="0">
            <a:spAutoFit/>
          </a:bodyPr>
          <a:lstStyle/>
          <a:p>
            <a:r>
              <a:rPr lang="en-US" sz="1400" dirty="0"/>
              <a:t>*</a:t>
            </a:r>
          </a:p>
        </p:txBody>
      </p:sp>
    </p:spTree>
    <p:extLst>
      <p:ext uri="{BB962C8B-B14F-4D97-AF65-F5344CB8AC3E}">
        <p14:creationId xmlns:p14="http://schemas.microsoft.com/office/powerpoint/2010/main" val="2402511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Object 1">
            <a:extLst>
              <a:ext uri="{FF2B5EF4-FFF2-40B4-BE49-F238E27FC236}">
                <a16:creationId xmlns:a16="http://schemas.microsoft.com/office/drawing/2014/main" id="{2A9351A5-76EB-42EB-AFEF-9DA3DB697665}"/>
              </a:ext>
            </a:extLst>
          </p:cNvPr>
          <p:cNvGraphicFramePr>
            <a:graphicFrameLocks noChangeAspect="1"/>
          </p:cNvGraphicFramePr>
          <p:nvPr>
            <p:extLst>
              <p:ext uri="{D42A27DB-BD31-4B8C-83A1-F6EECF244321}">
                <p14:modId xmlns:p14="http://schemas.microsoft.com/office/powerpoint/2010/main" val="2402886933"/>
              </p:ext>
            </p:extLst>
          </p:nvPr>
        </p:nvGraphicFramePr>
        <p:xfrm>
          <a:off x="119062" y="1404458"/>
          <a:ext cx="7289800" cy="4972050"/>
        </p:xfrm>
        <a:graphic>
          <a:graphicData uri="http://schemas.openxmlformats.org/drawingml/2006/chart">
            <c:chart xmlns:c="http://schemas.openxmlformats.org/drawingml/2006/chart" xmlns:r="http://schemas.openxmlformats.org/officeDocument/2006/relationships" r:id="rId2"/>
          </a:graphicData>
        </a:graphic>
      </p:graphicFrame>
      <p:sp>
        <p:nvSpPr>
          <p:cNvPr id="25696"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5697"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25698"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5700"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5702"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5704"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5706"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25711"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5712"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25713"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5715"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5717"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5719"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5721"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6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8"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69"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0"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1"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2"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73" name="Rectangle 6"/>
          <p:cNvSpPr txBox="1">
            <a:spLocks noGrp="1" noChangeArrowheads="1"/>
          </p:cNvSpPr>
          <p:nvPr/>
        </p:nvSpPr>
        <p:spPr bwMode="auto">
          <a:xfrm>
            <a:off x="6324600" y="6419374"/>
            <a:ext cx="2133600" cy="495322"/>
          </a:xfrm>
          <a:prstGeom prst="rect">
            <a:avLst/>
          </a:prstGeom>
          <a:noFill/>
          <a:ln w="9525">
            <a:noFill/>
            <a:miter lim="800000"/>
            <a:headEnd/>
            <a:tailEnd/>
          </a:ln>
        </p:spPr>
        <p:txBody>
          <a:bodyPr/>
          <a:lstStyle/>
          <a:p>
            <a:pPr algn="r"/>
            <a:r>
              <a:rPr lang="en-GB" altLang="en-US" sz="1400" dirty="0"/>
              <a:t>21</a:t>
            </a:r>
          </a:p>
        </p:txBody>
      </p:sp>
      <p:sp>
        <p:nvSpPr>
          <p:cNvPr id="7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75"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76"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77"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78"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79" name="Line 1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pic>
        <p:nvPicPr>
          <p:cNvPr id="80" name="Picture 4"/>
          <p:cNvPicPr>
            <a:picLocks noChangeAspect="1" noChangeArrowheads="1"/>
          </p:cNvPicPr>
          <p:nvPr/>
        </p:nvPicPr>
        <p:blipFill>
          <a:blip r:embed="rId3"/>
          <a:srcRect/>
          <a:stretch>
            <a:fillRect/>
          </a:stretch>
        </p:blipFill>
        <p:spPr bwMode="auto">
          <a:xfrm>
            <a:off x="7772400" y="396258"/>
            <a:ext cx="1066800" cy="998900"/>
          </a:xfrm>
          <a:prstGeom prst="rect">
            <a:avLst/>
          </a:prstGeom>
          <a:noFill/>
          <a:ln w="9525">
            <a:noFill/>
            <a:miter lim="800000"/>
            <a:headEnd/>
            <a:tailEnd/>
          </a:ln>
        </p:spPr>
      </p:pic>
      <p:sp>
        <p:nvSpPr>
          <p:cNvPr id="81" name="Rectangle 48"/>
          <p:cNvSpPr>
            <a:spLocks/>
          </p:cNvSpPr>
          <p:nvPr/>
        </p:nvSpPr>
        <p:spPr bwMode="auto">
          <a:xfrm>
            <a:off x="7543800" y="209687"/>
            <a:ext cx="76200" cy="6764448"/>
          </a:xfrm>
          <a:prstGeom prst="rect">
            <a:avLst/>
          </a:prstGeom>
          <a:solidFill>
            <a:srgbClr val="0099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82"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83" name="Group 36"/>
          <p:cNvGrpSpPr>
            <a:grpSpLocks/>
          </p:cNvGrpSpPr>
          <p:nvPr/>
        </p:nvGrpSpPr>
        <p:grpSpPr bwMode="auto">
          <a:xfrm>
            <a:off x="7658101" y="2190975"/>
            <a:ext cx="1162050" cy="630710"/>
            <a:chOff x="7658100" y="2106614"/>
            <a:chExt cx="1162050" cy="606425"/>
          </a:xfrm>
        </p:grpSpPr>
        <p:grpSp>
          <p:nvGrpSpPr>
            <p:cNvPr id="84" name="Group 58"/>
            <p:cNvGrpSpPr>
              <a:grpSpLocks/>
            </p:cNvGrpSpPr>
            <p:nvPr/>
          </p:nvGrpSpPr>
          <p:grpSpPr bwMode="auto">
            <a:xfrm>
              <a:off x="7667625" y="2106614"/>
              <a:ext cx="1152525" cy="606425"/>
              <a:chOff x="4830" y="1327"/>
              <a:chExt cx="726" cy="382"/>
            </a:xfrm>
          </p:grpSpPr>
          <p:sp>
            <p:nvSpPr>
              <p:cNvPr id="86" name="Text Box 5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B2B2B2"/>
                    </a:solidFill>
                  </a:rPr>
                  <a:t>Regular budget</a:t>
                </a:r>
              </a:p>
            </p:txBody>
          </p:sp>
          <p:sp>
            <p:nvSpPr>
              <p:cNvPr id="87" name="Text Box 6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88" name="Text Box 6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009900"/>
                    </a:solidFill>
                  </a:rPr>
                  <a:t>Tribunals</a:t>
                </a:r>
              </a:p>
            </p:txBody>
          </p:sp>
        </p:grpSp>
        <p:sp>
          <p:nvSpPr>
            <p:cNvPr id="85" name="Rectangle 63"/>
            <p:cNvSpPr>
              <a:spLocks noChangeArrowheads="1"/>
            </p:cNvSpPr>
            <p:nvPr/>
          </p:nvSpPr>
          <p:spPr bwMode="auto">
            <a:xfrm flipH="1">
              <a:off x="7658100" y="2535715"/>
              <a:ext cx="76200" cy="76200"/>
            </a:xfrm>
            <a:prstGeom prst="rect">
              <a:avLst/>
            </a:prstGeom>
            <a:solidFill>
              <a:srgbClr val="009900"/>
            </a:solidFill>
            <a:ln w="9525">
              <a:solidFill>
                <a:srgbClr val="009900"/>
              </a:solidFill>
              <a:miter lim="800000"/>
              <a:headEnd/>
              <a:tailEnd/>
            </a:ln>
          </p:spPr>
          <p:txBody>
            <a:bodyPr wrap="none" anchor="ctr"/>
            <a:lstStyle/>
            <a:p>
              <a:endParaRPr lang="en-US" altLang="en-US" sz="1800"/>
            </a:p>
          </p:txBody>
        </p:sp>
      </p:grpSp>
      <p:sp>
        <p:nvSpPr>
          <p:cNvPr id="43"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4"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45"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46"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47"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48"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49" name="Line 8"/>
          <p:cNvSpPr>
            <a:spLocks noChangeShapeType="1"/>
          </p:cNvSpPr>
          <p:nvPr/>
        </p:nvSpPr>
        <p:spPr bwMode="auto">
          <a:xfrm>
            <a:off x="152400" y="1505779"/>
            <a:ext cx="1487488" cy="0"/>
          </a:xfrm>
          <a:prstGeom prst="line">
            <a:avLst/>
          </a:prstGeom>
          <a:noFill/>
          <a:ln w="9525">
            <a:noFill/>
            <a:round/>
            <a:headEnd/>
            <a:tailEnd/>
          </a:ln>
        </p:spPr>
        <p:txBody>
          <a:bodyPr wrap="none"/>
          <a:lstStyle/>
          <a:p>
            <a:endParaRPr lang="en-US"/>
          </a:p>
        </p:txBody>
      </p:sp>
      <p:sp>
        <p:nvSpPr>
          <p:cNvPr id="50" name="Line 12"/>
          <p:cNvSpPr>
            <a:spLocks noChangeShapeType="1"/>
          </p:cNvSpPr>
          <p:nvPr/>
        </p:nvSpPr>
        <p:spPr bwMode="auto">
          <a:xfrm>
            <a:off x="1639889" y="1505779"/>
            <a:ext cx="1558925" cy="0"/>
          </a:xfrm>
          <a:prstGeom prst="line">
            <a:avLst/>
          </a:prstGeom>
          <a:noFill/>
          <a:ln w="9525">
            <a:noFill/>
            <a:round/>
            <a:headEnd/>
            <a:tailEnd/>
          </a:ln>
        </p:spPr>
        <p:txBody>
          <a:bodyPr wrap="none"/>
          <a:lstStyle/>
          <a:p>
            <a:endParaRPr lang="en-US"/>
          </a:p>
        </p:txBody>
      </p:sp>
      <p:sp>
        <p:nvSpPr>
          <p:cNvPr id="51" name="Line 1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52" name="Line 16"/>
          <p:cNvSpPr>
            <a:spLocks noChangeShapeType="1"/>
          </p:cNvSpPr>
          <p:nvPr/>
        </p:nvSpPr>
        <p:spPr bwMode="auto">
          <a:xfrm>
            <a:off x="4757739" y="1505779"/>
            <a:ext cx="1557337" cy="0"/>
          </a:xfrm>
          <a:prstGeom prst="line">
            <a:avLst/>
          </a:prstGeom>
          <a:noFill/>
          <a:ln w="9525">
            <a:noFill/>
            <a:round/>
            <a:headEnd/>
            <a:tailEnd/>
          </a:ln>
        </p:spPr>
        <p:txBody>
          <a:bodyPr wrap="none"/>
          <a:lstStyle/>
          <a:p>
            <a:endParaRPr lang="en-US"/>
          </a:p>
        </p:txBody>
      </p:sp>
      <p:sp>
        <p:nvSpPr>
          <p:cNvPr id="53" name="Text Box 2"/>
          <p:cNvSpPr txBox="1">
            <a:spLocks noChangeArrowheads="1"/>
          </p:cNvSpPr>
          <p:nvPr/>
        </p:nvSpPr>
        <p:spPr bwMode="auto">
          <a:xfrm>
            <a:off x="152400" y="175121"/>
            <a:ext cx="6432210" cy="954107"/>
          </a:xfrm>
          <a:prstGeom prst="rect">
            <a:avLst/>
          </a:prstGeom>
          <a:noFill/>
          <a:ln w="9525">
            <a:noFill/>
            <a:miter lim="800000"/>
            <a:headEnd/>
            <a:tailEnd/>
          </a:ln>
        </p:spPr>
        <p:txBody>
          <a:bodyPr wrap="none">
            <a:spAutoFit/>
          </a:bodyPr>
          <a:lstStyle/>
          <a:p>
            <a:r>
              <a:rPr lang="en-GB" altLang="ja-JP" sz="3600" dirty="0">
                <a:ea typeface="ＭＳ Ｐゴシック" pitchFamily="34" charset="-128"/>
              </a:rPr>
              <a:t>Chart 21 - </a:t>
            </a:r>
            <a:r>
              <a:rPr lang="en-GB" altLang="en-US" sz="3600" dirty="0">
                <a:solidFill>
                  <a:srgbClr val="009900"/>
                </a:solidFill>
              </a:rPr>
              <a:t>Tribunals Cash Position</a:t>
            </a:r>
            <a:br>
              <a:rPr lang="en-GB" altLang="en-US" sz="3600" dirty="0">
                <a:solidFill>
                  <a:srgbClr val="009900"/>
                </a:solidFill>
              </a:rPr>
            </a:br>
            <a:r>
              <a:rPr lang="en-US" altLang="en-US" sz="2000" dirty="0"/>
              <a:t>Actual Figures for Tribunals for 2016-2018 </a:t>
            </a:r>
            <a:r>
              <a:rPr lang="en-GB" altLang="ja-JP" sz="2000" dirty="0">
                <a:ea typeface="ＭＳ Ｐゴシック" charset="-128"/>
              </a:rPr>
              <a:t>(US$ millions)</a:t>
            </a:r>
            <a:endParaRPr lang="en-GB" altLang="en-US" sz="2000" dirty="0">
              <a:solidFill>
                <a:srgbClr val="009900"/>
              </a:solidFill>
            </a:endParaRPr>
          </a:p>
        </p:txBody>
      </p:sp>
      <p:cxnSp>
        <p:nvCxnSpPr>
          <p:cNvPr id="56" name="Straight Connector 55">
            <a:extLst>
              <a:ext uri="{FF2B5EF4-FFF2-40B4-BE49-F238E27FC236}">
                <a16:creationId xmlns:a16="http://schemas.microsoft.com/office/drawing/2014/main" id="{48DB9DE5-63CD-47CB-BD3D-CDCBA92C2303}"/>
              </a:ext>
            </a:extLst>
          </p:cNvPr>
          <p:cNvCxnSpPr>
            <a:cxnSpLocks/>
          </p:cNvCxnSpPr>
          <p:nvPr/>
        </p:nvCxnSpPr>
        <p:spPr>
          <a:xfrm>
            <a:off x="3276600" y="1436811"/>
            <a:ext cx="0" cy="439364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5" name="Straight Connector 54">
            <a:extLst>
              <a:ext uri="{FF2B5EF4-FFF2-40B4-BE49-F238E27FC236}">
                <a16:creationId xmlns:a16="http://schemas.microsoft.com/office/drawing/2014/main" id="{567AC7E9-890A-488D-837E-5DAD40EA0616}"/>
              </a:ext>
            </a:extLst>
          </p:cNvPr>
          <p:cNvCxnSpPr>
            <a:cxnSpLocks/>
          </p:cNvCxnSpPr>
          <p:nvPr/>
        </p:nvCxnSpPr>
        <p:spPr>
          <a:xfrm>
            <a:off x="6172200" y="1436811"/>
            <a:ext cx="0" cy="439364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930E3-CDA0-468A-B67F-36533C7A70CC}"/>
              </a:ext>
            </a:extLst>
          </p:cNvPr>
          <p:cNvSpPr txBox="1">
            <a:spLocks/>
          </p:cNvSpPr>
          <p:nvPr/>
        </p:nvSpPr>
        <p:spPr>
          <a:xfrm>
            <a:off x="381000" y="1143000"/>
            <a:ext cx="8534400" cy="5029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400" dirty="0">
              <a:solidFill>
                <a:prstClr val="black"/>
              </a:solidFill>
            </a:endParaRPr>
          </a:p>
          <a:p>
            <a:endParaRPr lang="en-US" sz="2400" dirty="0">
              <a:solidFill>
                <a:prstClr val="black"/>
              </a:solidFill>
            </a:endParaRPr>
          </a:p>
          <a:p>
            <a:pPr marL="0" indent="0">
              <a:buFont typeface="Arial" panose="020B0604020202020204" pitchFamily="34" charset="0"/>
              <a:buNone/>
            </a:pPr>
            <a:endParaRPr lang="en-GB" sz="2400" dirty="0">
              <a:solidFill>
                <a:prstClr val="black"/>
              </a:solidFill>
            </a:endParaRPr>
          </a:p>
        </p:txBody>
      </p:sp>
      <p:sp>
        <p:nvSpPr>
          <p:cNvPr id="4" name="TextBox 3">
            <a:extLst>
              <a:ext uri="{FF2B5EF4-FFF2-40B4-BE49-F238E27FC236}">
                <a16:creationId xmlns:a16="http://schemas.microsoft.com/office/drawing/2014/main" id="{7F58CEFA-024B-4241-856F-9A8359A51837}"/>
              </a:ext>
            </a:extLst>
          </p:cNvPr>
          <p:cNvSpPr txBox="1"/>
          <p:nvPr/>
        </p:nvSpPr>
        <p:spPr>
          <a:xfrm>
            <a:off x="129467" y="6336820"/>
            <a:ext cx="7605712" cy="523220"/>
          </a:xfrm>
          <a:prstGeom prst="rect">
            <a:avLst/>
          </a:prstGeom>
          <a:noFill/>
        </p:spPr>
        <p:txBody>
          <a:bodyPr wrap="square" rtlCol="0">
            <a:spAutoFit/>
          </a:bodyPr>
          <a:lstStyle/>
          <a:p>
            <a:r>
              <a:rPr lang="en-US" sz="1400" dirty="0"/>
              <a:t>*Regular </a:t>
            </a:r>
            <a:r>
              <a:rPr lang="en-GB" sz="1400" dirty="0"/>
              <a:t>budget, and voluntary, capital, tax equalization, insurance and other funds</a:t>
            </a:r>
            <a:endParaRPr lang="en-US" sz="1400" dirty="0"/>
          </a:p>
          <a:p>
            <a:r>
              <a:rPr lang="en-US" sz="1400" dirty="0"/>
              <a:t>**Unaudited Volume I year ended 31 December 2017; audited Volume II year ended 30 June 2017</a:t>
            </a:r>
          </a:p>
        </p:txBody>
      </p:sp>
      <p:sp>
        <p:nvSpPr>
          <p:cNvPr id="5" name="Rectangle 4">
            <a:extLst>
              <a:ext uri="{FF2B5EF4-FFF2-40B4-BE49-F238E27FC236}">
                <a16:creationId xmlns:a16="http://schemas.microsoft.com/office/drawing/2014/main" id="{DF1B76F6-69D9-4EFA-936D-690EB66CFDB6}"/>
              </a:ext>
            </a:extLst>
          </p:cNvPr>
          <p:cNvSpPr/>
          <p:nvPr/>
        </p:nvSpPr>
        <p:spPr>
          <a:xfrm>
            <a:off x="-325066" y="934259"/>
            <a:ext cx="8060245" cy="5379934"/>
          </a:xfrm>
          <a:prstGeom prst="rect">
            <a:avLst/>
          </a:prstGeom>
          <a:noFill/>
        </p:spPr>
        <p:txBody>
          <a:bodyPr wrap="square">
            <a:spAutoFit/>
          </a:bodyPr>
          <a:lstStyle/>
          <a:p>
            <a:pPr lvl="8" eaLnBrk="0" fontAlgn="base" hangingPunct="0">
              <a:spcBef>
                <a:spcPct val="20000"/>
              </a:spcBef>
              <a:spcAft>
                <a:spcPct val="0"/>
              </a:spcAft>
              <a:buClr>
                <a:srgbClr val="00007D"/>
              </a:buClr>
              <a:buSzPct val="75000"/>
            </a:pPr>
            <a:r>
              <a:rPr lang="en-US" sz="2200" dirty="0"/>
              <a:t>	</a:t>
            </a:r>
          </a:p>
          <a:p>
            <a:pPr lvl="8" eaLnBrk="0" fontAlgn="base" hangingPunct="0">
              <a:spcBef>
                <a:spcPct val="20000"/>
              </a:spcBef>
              <a:spcAft>
                <a:spcPct val="0"/>
              </a:spcAft>
              <a:buClr>
                <a:srgbClr val="00007D"/>
              </a:buClr>
              <a:buSzPct val="75000"/>
            </a:pPr>
            <a:r>
              <a:rPr lang="en-US" sz="2200" b="1" dirty="0"/>
              <a:t>      Non-PK(Vol. I)	PK (</a:t>
            </a:r>
            <a:r>
              <a:rPr lang="en-US" sz="2200" b="1" dirty="0" err="1"/>
              <a:t>Vol.II</a:t>
            </a:r>
            <a:r>
              <a:rPr lang="en-US" sz="2200" b="1" dirty="0"/>
              <a:t>)</a:t>
            </a:r>
          </a:p>
          <a:p>
            <a:pPr lvl="8" eaLnBrk="0" fontAlgn="base" hangingPunct="0">
              <a:spcBef>
                <a:spcPct val="20000"/>
              </a:spcBef>
              <a:spcAft>
                <a:spcPct val="0"/>
              </a:spcAft>
              <a:buClr>
                <a:srgbClr val="00007D"/>
              </a:buClr>
              <a:buSzPct val="75000"/>
            </a:pPr>
            <a:r>
              <a:rPr lang="en-US" sz="2200" b="1" dirty="0"/>
              <a:t>	2017**	            2016/2017**</a:t>
            </a:r>
          </a:p>
          <a:p>
            <a:pPr eaLnBrk="0" fontAlgn="base" hangingPunct="0">
              <a:spcBef>
                <a:spcPct val="20000"/>
              </a:spcBef>
              <a:spcAft>
                <a:spcPct val="0"/>
              </a:spcAft>
              <a:buClr>
                <a:srgbClr val="00007D"/>
              </a:buClr>
              <a:buSzPct val="75000"/>
            </a:pPr>
            <a:r>
              <a:rPr lang="en-US" sz="2200" dirty="0"/>
              <a:t>						</a:t>
            </a:r>
          </a:p>
          <a:p>
            <a:pPr marL="800100" lvl="1" indent="-342900" eaLnBrk="0" hangingPunct="0">
              <a:spcBef>
                <a:spcPts val="600"/>
              </a:spcBef>
              <a:buClr>
                <a:srgbClr val="00007D"/>
              </a:buClr>
              <a:buSzPct val="75000"/>
              <a:buFont typeface="Wingdings" pitchFamily="2" charset="2"/>
              <a:buChar char="n"/>
            </a:pPr>
            <a:endParaRPr lang="en-US" sz="1000" dirty="0">
              <a:solidFill>
                <a:srgbClr val="0070C0"/>
              </a:solidFill>
              <a:highlight>
                <a:srgbClr val="C0C0C0"/>
              </a:highlight>
            </a:endParaRPr>
          </a:p>
          <a:p>
            <a:pPr marL="800100" lvl="1" indent="-342900" eaLnBrk="0" hangingPunct="0">
              <a:spcBef>
                <a:spcPts val="600"/>
              </a:spcBef>
              <a:buClr>
                <a:srgbClr val="00007D"/>
              </a:buClr>
              <a:buSzPct val="75000"/>
              <a:buFont typeface="Wingdings" pitchFamily="2" charset="2"/>
              <a:buChar char="n"/>
            </a:pPr>
            <a:r>
              <a:rPr lang="en-US" sz="2800" dirty="0">
                <a:solidFill>
                  <a:srgbClr val="0070C0"/>
                </a:solidFill>
                <a:highlight>
                  <a:srgbClr val="C0C0C0"/>
                </a:highlight>
              </a:rPr>
              <a:t>Assets	 			8,321		5,002</a:t>
            </a:r>
          </a:p>
          <a:p>
            <a:pPr marL="800100" lvl="1" indent="-342900" eaLnBrk="0" hangingPunct="0">
              <a:spcBef>
                <a:spcPts val="600"/>
              </a:spcBef>
              <a:buClr>
                <a:srgbClr val="00007D"/>
              </a:buClr>
              <a:buSzPct val="75000"/>
              <a:buFont typeface="Wingdings" pitchFamily="2" charset="2"/>
              <a:buChar char="n"/>
            </a:pPr>
            <a:r>
              <a:rPr lang="en-US" sz="2800" dirty="0"/>
              <a:t>Liabilities			6,187		4,213</a:t>
            </a:r>
          </a:p>
          <a:p>
            <a:pPr marL="800100" lvl="1" indent="-342900" eaLnBrk="0" hangingPunct="0">
              <a:spcBef>
                <a:spcPts val="600"/>
              </a:spcBef>
              <a:buClr>
                <a:srgbClr val="00007D"/>
              </a:buClr>
              <a:buSzPct val="75000"/>
              <a:buFont typeface="Wingdings" pitchFamily="2" charset="2"/>
              <a:buChar char="n"/>
            </a:pPr>
            <a:r>
              <a:rPr lang="en-US" sz="2800" b="1" dirty="0">
                <a:solidFill>
                  <a:srgbClr val="0070C0"/>
                </a:solidFill>
                <a:highlight>
                  <a:srgbClr val="C0C0C0"/>
                </a:highlight>
              </a:rPr>
              <a:t>Net Assets			2,134		   789</a:t>
            </a:r>
          </a:p>
          <a:p>
            <a:pPr lvl="1" eaLnBrk="0" hangingPunct="0">
              <a:spcBef>
                <a:spcPts val="600"/>
              </a:spcBef>
              <a:buClr>
                <a:srgbClr val="00007D"/>
              </a:buClr>
              <a:buSzPct val="75000"/>
            </a:pPr>
            <a:endParaRPr lang="en-US" sz="1000" b="1" dirty="0">
              <a:solidFill>
                <a:srgbClr val="0070C0"/>
              </a:solidFill>
              <a:highlight>
                <a:srgbClr val="C0C0C0"/>
              </a:highlight>
            </a:endParaRPr>
          </a:p>
          <a:p>
            <a:pPr marL="800100" lvl="1" indent="-342900" eaLnBrk="0" hangingPunct="0">
              <a:spcBef>
                <a:spcPts val="600"/>
              </a:spcBef>
              <a:buClr>
                <a:srgbClr val="00007D"/>
              </a:buClr>
              <a:buSzPct val="75000"/>
              <a:buFont typeface="Wingdings" pitchFamily="2" charset="2"/>
              <a:buChar char="n"/>
            </a:pPr>
            <a:r>
              <a:rPr lang="en-US" sz="2800" dirty="0"/>
              <a:t>Revenue			6,082		8,275</a:t>
            </a:r>
          </a:p>
          <a:p>
            <a:pPr marL="800100" lvl="1" indent="-342900" eaLnBrk="0" hangingPunct="0">
              <a:spcBef>
                <a:spcPts val="600"/>
              </a:spcBef>
              <a:buClr>
                <a:srgbClr val="00007D"/>
              </a:buClr>
              <a:buSzPct val="75000"/>
              <a:buFont typeface="Wingdings" pitchFamily="2" charset="2"/>
              <a:buChar char="n"/>
            </a:pPr>
            <a:r>
              <a:rPr lang="en-US" sz="2800" dirty="0">
                <a:solidFill>
                  <a:srgbClr val="0070C0"/>
                </a:solidFill>
                <a:highlight>
                  <a:srgbClr val="C0C0C0"/>
                </a:highlight>
              </a:rPr>
              <a:t>Expenses			5,799		8,264</a:t>
            </a:r>
          </a:p>
          <a:p>
            <a:pPr marL="800100" lvl="1" indent="-342900" eaLnBrk="0" hangingPunct="0">
              <a:spcBef>
                <a:spcPts val="600"/>
              </a:spcBef>
              <a:buClr>
                <a:srgbClr val="00007D"/>
              </a:buClr>
              <a:buSzPct val="75000"/>
              <a:buFont typeface="Wingdings" pitchFamily="2" charset="2"/>
              <a:buChar char="n"/>
            </a:pPr>
            <a:r>
              <a:rPr lang="en-US" sz="2800" dirty="0">
                <a:solidFill>
                  <a:srgbClr val="0070C0"/>
                </a:solidFill>
              </a:rPr>
              <a:t>Surplus/deficit for year	   292		      11</a:t>
            </a:r>
          </a:p>
          <a:p>
            <a:pPr marL="342900" indent="-342900" eaLnBrk="0" hangingPunct="0">
              <a:spcBef>
                <a:spcPct val="20000"/>
              </a:spcBef>
              <a:buClr>
                <a:srgbClr val="00007D"/>
              </a:buClr>
              <a:buSzPct val="75000"/>
              <a:buFont typeface="Wingdings" pitchFamily="2" charset="2"/>
              <a:buChar char="n"/>
            </a:pPr>
            <a:endParaRPr lang="en-US" sz="1200" dirty="0"/>
          </a:p>
        </p:txBody>
      </p:sp>
      <p:pic>
        <p:nvPicPr>
          <p:cNvPr id="6" name="Picture 450">
            <a:extLst>
              <a:ext uri="{FF2B5EF4-FFF2-40B4-BE49-F238E27FC236}">
                <a16:creationId xmlns:a16="http://schemas.microsoft.com/office/drawing/2014/main" id="{7F043AF5-62A0-4FFF-9D1E-25A6A4833AA2}"/>
              </a:ext>
            </a:extLst>
          </p:cNvPr>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7" name="Text Box 6">
            <a:extLst>
              <a:ext uri="{FF2B5EF4-FFF2-40B4-BE49-F238E27FC236}">
                <a16:creationId xmlns:a16="http://schemas.microsoft.com/office/drawing/2014/main" id="{C332F7BE-F2D8-4484-B01F-614B5A617192}"/>
              </a:ext>
            </a:extLst>
          </p:cNvPr>
          <p:cNvSpPr txBox="1">
            <a:spLocks noChangeArrowheads="1"/>
          </p:cNvSpPr>
          <p:nvPr/>
        </p:nvSpPr>
        <p:spPr bwMode="auto">
          <a:xfrm>
            <a:off x="7769226" y="1397385"/>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8" name="Rectangle 48">
            <a:extLst>
              <a:ext uri="{FF2B5EF4-FFF2-40B4-BE49-F238E27FC236}">
                <a16:creationId xmlns:a16="http://schemas.microsoft.com/office/drawing/2014/main" id="{03B9BCE6-007C-49CE-91AA-31CA1FF98EC1}"/>
              </a:ext>
            </a:extLst>
          </p:cNvPr>
          <p:cNvSpPr>
            <a:spLocks/>
          </p:cNvSpPr>
          <p:nvPr/>
        </p:nvSpPr>
        <p:spPr bwMode="auto">
          <a:xfrm>
            <a:off x="7543800" y="209687"/>
            <a:ext cx="76200" cy="6764448"/>
          </a:xfrm>
          <a:prstGeom prst="rect">
            <a:avLst/>
          </a:prstGeom>
          <a:solidFill>
            <a:schemeClr val="tx1"/>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9" name="Text Box 77">
            <a:extLst>
              <a:ext uri="{FF2B5EF4-FFF2-40B4-BE49-F238E27FC236}">
                <a16:creationId xmlns:a16="http://schemas.microsoft.com/office/drawing/2014/main" id="{EF4955B8-4B10-4DA7-8501-66728F019C4A}"/>
              </a:ext>
            </a:extLst>
          </p:cNvPr>
          <p:cNvSpPr txBox="1">
            <a:spLocks noChangeArrowheads="1"/>
          </p:cNvSpPr>
          <p:nvPr/>
        </p:nvSpPr>
        <p:spPr bwMode="auto">
          <a:xfrm>
            <a:off x="-41008" y="95489"/>
            <a:ext cx="7661008" cy="1107996"/>
          </a:xfrm>
          <a:prstGeom prst="rect">
            <a:avLst/>
          </a:prstGeom>
          <a:noFill/>
          <a:ln w="9525">
            <a:noFill/>
            <a:miter lim="800000"/>
            <a:headEnd/>
            <a:tailEnd/>
          </a:ln>
        </p:spPr>
        <p:txBody>
          <a:bodyPr wrap="none">
            <a:spAutoFit/>
          </a:bodyPr>
          <a:lstStyle/>
          <a:p>
            <a:r>
              <a:rPr lang="en-GB" altLang="ja-JP" sz="2600" dirty="0">
                <a:ea typeface="ＭＳ Ｐゴシック" pitchFamily="34" charset="-128"/>
              </a:rPr>
              <a:t>Chart 22-Overall Picture from the Financial Statements</a:t>
            </a:r>
          </a:p>
          <a:p>
            <a:r>
              <a:rPr lang="en-GB" altLang="ja-JP" sz="2000" dirty="0">
                <a:ea typeface="ＭＳ Ｐゴシック" pitchFamily="34" charset="-128"/>
              </a:rPr>
              <a:t>Non-Peacekeeping* &amp; Peacekeeping</a:t>
            </a:r>
          </a:p>
          <a:p>
            <a:r>
              <a:rPr lang="en-GB" altLang="ja-JP" sz="2000" dirty="0">
                <a:ea typeface="ＭＳ Ｐゴシック" charset="-128"/>
              </a:rPr>
              <a:t>(</a:t>
            </a:r>
            <a:r>
              <a:rPr lang="en-US" altLang="ja-JP" sz="2000" dirty="0">
                <a:ea typeface="ＭＳ Ｐゴシック" charset="-128"/>
              </a:rPr>
              <a:t>US$ millions)</a:t>
            </a:r>
            <a:endParaRPr lang="en-GB" altLang="en-US" sz="2000" dirty="0"/>
          </a:p>
        </p:txBody>
      </p:sp>
      <p:sp>
        <p:nvSpPr>
          <p:cNvPr id="10" name="Rectangle 6">
            <a:extLst>
              <a:ext uri="{FF2B5EF4-FFF2-40B4-BE49-F238E27FC236}">
                <a16:creationId xmlns:a16="http://schemas.microsoft.com/office/drawing/2014/main" id="{67CB5FCE-A92B-4DEB-A895-C11FFDC1ED60}"/>
              </a:ext>
            </a:extLst>
          </p:cNvPr>
          <p:cNvSpPr txBox="1">
            <a:spLocks noGrp="1" noChangeArrowheads="1"/>
          </p:cNvSpPr>
          <p:nvPr/>
        </p:nvSpPr>
        <p:spPr bwMode="auto">
          <a:xfrm>
            <a:off x="6399495" y="6478813"/>
            <a:ext cx="2133600" cy="495322"/>
          </a:xfrm>
          <a:prstGeom prst="rect">
            <a:avLst/>
          </a:prstGeom>
          <a:noFill/>
          <a:ln w="9525">
            <a:noFill/>
            <a:miter lim="800000"/>
            <a:headEnd/>
            <a:tailEnd/>
          </a:ln>
        </p:spPr>
        <p:txBody>
          <a:bodyPr/>
          <a:lstStyle/>
          <a:p>
            <a:pPr algn="r"/>
            <a:r>
              <a:rPr lang="en-GB" altLang="en-US" sz="1400" dirty="0"/>
              <a:t>22</a:t>
            </a:r>
          </a:p>
        </p:txBody>
      </p:sp>
    </p:spTree>
    <p:extLst>
      <p:ext uri="{BB962C8B-B14F-4D97-AF65-F5344CB8AC3E}">
        <p14:creationId xmlns:p14="http://schemas.microsoft.com/office/powerpoint/2010/main" val="1313601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txBox="1">
            <a:spLocks noGrp="1" noChangeArrowheads="1"/>
          </p:cNvSpPr>
          <p:nvPr/>
        </p:nvSpPr>
        <p:spPr bwMode="auto">
          <a:xfrm>
            <a:off x="6399495" y="6478813"/>
            <a:ext cx="2133600" cy="495322"/>
          </a:xfrm>
          <a:prstGeom prst="rect">
            <a:avLst/>
          </a:prstGeom>
          <a:noFill/>
          <a:ln w="9525">
            <a:noFill/>
            <a:miter lim="800000"/>
            <a:headEnd/>
            <a:tailEnd/>
          </a:ln>
        </p:spPr>
        <p:txBody>
          <a:bodyPr/>
          <a:lstStyle/>
          <a:p>
            <a:pPr algn="r"/>
            <a:r>
              <a:rPr lang="en-GB" altLang="en-US" sz="1400" dirty="0"/>
              <a:t>23</a:t>
            </a:r>
          </a:p>
        </p:txBody>
      </p:sp>
      <p:sp>
        <p:nvSpPr>
          <p:cNvPr id="55298" name="Text Box 7"/>
          <p:cNvSpPr txBox="1">
            <a:spLocks noChangeArrowheads="1"/>
          </p:cNvSpPr>
          <p:nvPr/>
        </p:nvSpPr>
        <p:spPr bwMode="auto">
          <a:xfrm>
            <a:off x="550618" y="5923895"/>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55299" name="Text Box 46"/>
          <p:cNvSpPr txBox="1">
            <a:spLocks noChangeArrowheads="1"/>
          </p:cNvSpPr>
          <p:nvPr/>
        </p:nvSpPr>
        <p:spPr bwMode="auto">
          <a:xfrm>
            <a:off x="467564" y="6521768"/>
            <a:ext cx="4410823" cy="338554"/>
          </a:xfrm>
          <a:prstGeom prst="rect">
            <a:avLst/>
          </a:prstGeom>
          <a:noFill/>
          <a:ln w="9525">
            <a:noFill/>
            <a:miter lim="800000"/>
            <a:headEnd/>
            <a:tailEnd/>
          </a:ln>
        </p:spPr>
        <p:txBody>
          <a:bodyPr wrap="none">
            <a:spAutoFit/>
          </a:bodyPr>
          <a:lstStyle/>
          <a:p>
            <a:r>
              <a:rPr lang="en-US" altLang="en-US" sz="1600" dirty="0"/>
              <a:t>*Compared to 39 Member States as at 3 May 2017</a:t>
            </a:r>
          </a:p>
        </p:txBody>
      </p:sp>
      <p:sp>
        <p:nvSpPr>
          <p:cNvPr id="55300" name="Line 58"/>
          <p:cNvSpPr>
            <a:spLocks noChangeShapeType="1"/>
          </p:cNvSpPr>
          <p:nvPr/>
        </p:nvSpPr>
        <p:spPr bwMode="auto">
          <a:xfrm>
            <a:off x="989554" y="2004045"/>
            <a:ext cx="1487488" cy="0"/>
          </a:xfrm>
          <a:prstGeom prst="line">
            <a:avLst/>
          </a:prstGeom>
          <a:noFill/>
          <a:ln w="9525">
            <a:noFill/>
            <a:round/>
            <a:headEnd/>
            <a:tailEnd/>
          </a:ln>
        </p:spPr>
        <p:txBody>
          <a:bodyPr wrap="none"/>
          <a:lstStyle/>
          <a:p>
            <a:endParaRPr lang="en-US"/>
          </a:p>
        </p:txBody>
      </p:sp>
      <p:sp>
        <p:nvSpPr>
          <p:cNvPr id="55301"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5302" name="Line 6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5303"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5304" name="Line 62"/>
          <p:cNvSpPr>
            <a:spLocks noChangeShapeType="1"/>
          </p:cNvSpPr>
          <p:nvPr/>
        </p:nvSpPr>
        <p:spPr bwMode="auto">
          <a:xfrm>
            <a:off x="2477043" y="2004045"/>
            <a:ext cx="1558925" cy="0"/>
          </a:xfrm>
          <a:prstGeom prst="line">
            <a:avLst/>
          </a:prstGeom>
          <a:noFill/>
          <a:ln w="9525">
            <a:noFill/>
            <a:round/>
            <a:headEnd/>
            <a:tailEnd/>
          </a:ln>
        </p:spPr>
        <p:txBody>
          <a:bodyPr wrap="none"/>
          <a:lstStyle/>
          <a:p>
            <a:endParaRPr lang="en-US"/>
          </a:p>
        </p:txBody>
      </p:sp>
      <p:sp>
        <p:nvSpPr>
          <p:cNvPr id="55305"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5306" name="Line 64"/>
          <p:cNvSpPr>
            <a:spLocks noChangeShapeType="1"/>
          </p:cNvSpPr>
          <p:nvPr/>
        </p:nvSpPr>
        <p:spPr bwMode="auto">
          <a:xfrm>
            <a:off x="4035968" y="2004045"/>
            <a:ext cx="1558925" cy="0"/>
          </a:xfrm>
          <a:prstGeom prst="line">
            <a:avLst/>
          </a:prstGeom>
          <a:noFill/>
          <a:ln w="9525">
            <a:noFill/>
            <a:round/>
            <a:headEnd/>
            <a:tailEnd/>
          </a:ln>
        </p:spPr>
        <p:txBody>
          <a:bodyPr wrap="none"/>
          <a:lstStyle/>
          <a:p>
            <a:endParaRPr lang="en-US"/>
          </a:p>
        </p:txBody>
      </p:sp>
      <p:sp>
        <p:nvSpPr>
          <p:cNvPr id="55307"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5308" name="Line 66"/>
          <p:cNvSpPr>
            <a:spLocks noChangeShapeType="1"/>
          </p:cNvSpPr>
          <p:nvPr/>
        </p:nvSpPr>
        <p:spPr bwMode="auto">
          <a:xfrm>
            <a:off x="5594893" y="2004045"/>
            <a:ext cx="1557337" cy="0"/>
          </a:xfrm>
          <a:prstGeom prst="line">
            <a:avLst/>
          </a:prstGeom>
          <a:noFill/>
          <a:ln w="9525">
            <a:noFill/>
            <a:round/>
            <a:headEnd/>
            <a:tailEnd/>
          </a:ln>
        </p:spPr>
        <p:txBody>
          <a:bodyPr wrap="none"/>
          <a:lstStyle/>
          <a:p>
            <a:endParaRPr lang="en-US"/>
          </a:p>
        </p:txBody>
      </p:sp>
      <p:sp>
        <p:nvSpPr>
          <p:cNvPr id="55309"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5310" name="Line 68"/>
          <p:cNvSpPr>
            <a:spLocks noChangeShapeType="1"/>
          </p:cNvSpPr>
          <p:nvPr/>
        </p:nvSpPr>
        <p:spPr bwMode="auto">
          <a:xfrm>
            <a:off x="6241797" y="1948700"/>
            <a:ext cx="1609725" cy="0"/>
          </a:xfrm>
          <a:prstGeom prst="line">
            <a:avLst/>
          </a:prstGeom>
          <a:noFill/>
          <a:ln w="9525">
            <a:noFill/>
            <a:round/>
            <a:headEnd/>
            <a:tailEnd/>
          </a:ln>
        </p:spPr>
        <p:txBody>
          <a:bodyPr wrap="none"/>
          <a:lstStyle/>
          <a:p>
            <a:endParaRPr lang="en-US"/>
          </a:p>
        </p:txBody>
      </p:sp>
      <p:sp>
        <p:nvSpPr>
          <p:cNvPr id="55311"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5312" name="Text Box 77"/>
          <p:cNvSpPr txBox="1">
            <a:spLocks noChangeArrowheads="1"/>
          </p:cNvSpPr>
          <p:nvPr/>
        </p:nvSpPr>
        <p:spPr bwMode="auto">
          <a:xfrm>
            <a:off x="152400" y="208036"/>
            <a:ext cx="5436040"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23 - </a:t>
            </a:r>
            <a:r>
              <a:rPr lang="en-GB" altLang="en-US" sz="3200" dirty="0"/>
              <a:t>All Assessments </a:t>
            </a:r>
            <a:br>
              <a:rPr lang="en-GB" altLang="en-US" sz="3600" dirty="0"/>
            </a:br>
            <a:r>
              <a:rPr lang="en-GB" altLang="en-US" sz="2000" dirty="0"/>
              <a:t>Paid in Full as at 11 May 2018: 41 Member States*</a:t>
            </a:r>
          </a:p>
        </p:txBody>
      </p:sp>
      <p:pic>
        <p:nvPicPr>
          <p:cNvPr id="55313" name="Picture 450"/>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55314" name="Rectangle 48"/>
          <p:cNvSpPr>
            <a:spLocks/>
          </p:cNvSpPr>
          <p:nvPr/>
        </p:nvSpPr>
        <p:spPr bwMode="auto">
          <a:xfrm>
            <a:off x="7543800" y="209687"/>
            <a:ext cx="76200" cy="6764448"/>
          </a:xfrm>
          <a:prstGeom prst="rect">
            <a:avLst/>
          </a:prstGeom>
          <a:solidFill>
            <a:schemeClr val="tx1"/>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55315" name="Text Box 6"/>
          <p:cNvSpPr txBox="1">
            <a:spLocks noChangeArrowheads="1"/>
          </p:cNvSpPr>
          <p:nvPr/>
        </p:nvSpPr>
        <p:spPr bwMode="auto">
          <a:xfrm>
            <a:off x="7769226" y="1397385"/>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3" name="Rectangle 251"/>
          <p:cNvSpPr>
            <a:spLocks noChangeArrowheads="1"/>
          </p:cNvSpPr>
          <p:nvPr/>
        </p:nvSpPr>
        <p:spPr bwMode="auto">
          <a:xfrm>
            <a:off x="481161" y="1836989"/>
            <a:ext cx="2751929" cy="4078072"/>
          </a:xfrm>
          <a:prstGeom prst="rect">
            <a:avLst/>
          </a:prstGeom>
          <a:noFill/>
          <a:ln w="9525">
            <a:noFill/>
            <a:miter lim="800000"/>
            <a:headEnd/>
            <a:tailEnd/>
          </a:ln>
        </p:spPr>
        <p:txBody>
          <a:bodyPr lIns="97234" tIns="48617" rIns="97234" bIns="48617"/>
          <a:lstStyle/>
          <a:p>
            <a:pPr fontAlgn="b"/>
            <a:r>
              <a:rPr lang="en-US" sz="2000" b="1" dirty="0"/>
              <a:t>Australia</a:t>
            </a:r>
          </a:p>
          <a:p>
            <a:pPr fontAlgn="b"/>
            <a:r>
              <a:rPr lang="en-US" sz="2000" b="1" dirty="0"/>
              <a:t>Austria</a:t>
            </a:r>
          </a:p>
          <a:p>
            <a:pPr fontAlgn="b"/>
            <a:r>
              <a:rPr lang="en-US" sz="2000" b="1" dirty="0"/>
              <a:t>Azerbaijan</a:t>
            </a:r>
          </a:p>
          <a:p>
            <a:pPr fontAlgn="b"/>
            <a:r>
              <a:rPr lang="en-US" sz="2000" b="1" dirty="0"/>
              <a:t>Bahrain</a:t>
            </a:r>
          </a:p>
          <a:p>
            <a:pPr fontAlgn="b"/>
            <a:r>
              <a:rPr lang="en-US" sz="2000" b="1" dirty="0"/>
              <a:t>Belgium</a:t>
            </a:r>
          </a:p>
          <a:p>
            <a:pPr fontAlgn="b"/>
            <a:r>
              <a:rPr lang="en-US" sz="2000" b="1" dirty="0"/>
              <a:t>Bhutan</a:t>
            </a:r>
          </a:p>
          <a:p>
            <a:pPr fontAlgn="b"/>
            <a:r>
              <a:rPr lang="en-US" sz="2000" b="1" dirty="0"/>
              <a:t>Brunei Darussalam </a:t>
            </a:r>
          </a:p>
          <a:p>
            <a:pPr fontAlgn="b"/>
            <a:r>
              <a:rPr lang="en-US" sz="2000" b="1" dirty="0"/>
              <a:t>Canada</a:t>
            </a:r>
          </a:p>
          <a:p>
            <a:pPr fontAlgn="b"/>
            <a:r>
              <a:rPr lang="en-US" sz="2000" b="1" dirty="0"/>
              <a:t>China</a:t>
            </a:r>
          </a:p>
          <a:p>
            <a:pPr fontAlgn="b"/>
            <a:r>
              <a:rPr lang="en-US" sz="2000" b="1" dirty="0"/>
              <a:t>Côte d'Ivoire </a:t>
            </a:r>
          </a:p>
          <a:p>
            <a:pPr fontAlgn="b"/>
            <a:r>
              <a:rPr lang="en-US" sz="2000" b="1" dirty="0"/>
              <a:t>Cuba</a:t>
            </a:r>
          </a:p>
          <a:p>
            <a:pPr fontAlgn="b"/>
            <a:r>
              <a:rPr lang="en-US" sz="2000" b="1" dirty="0"/>
              <a:t>Cyprus</a:t>
            </a:r>
          </a:p>
          <a:p>
            <a:pPr fontAlgn="b"/>
            <a:r>
              <a:rPr lang="en-US" sz="2000" b="1" dirty="0"/>
              <a:t>Denmark</a:t>
            </a:r>
          </a:p>
          <a:p>
            <a:pPr fontAlgn="b"/>
            <a:r>
              <a:rPr lang="en-US" sz="2000" b="1" dirty="0"/>
              <a:t>Estonia</a:t>
            </a:r>
          </a:p>
          <a:p>
            <a:pPr marL="365125" indent="-365125" defTabSz="973138">
              <a:lnSpc>
                <a:spcPct val="80000"/>
              </a:lnSpc>
              <a:spcBef>
                <a:spcPct val="20000"/>
              </a:spcBef>
            </a:pPr>
            <a:endParaRPr lang="en-US" altLang="en-US" sz="2000" b="1" dirty="0"/>
          </a:p>
          <a:p>
            <a:pPr marL="365125" indent="-365125" defTabSz="973138">
              <a:lnSpc>
                <a:spcPct val="80000"/>
              </a:lnSpc>
              <a:spcBef>
                <a:spcPct val="20000"/>
              </a:spcBef>
            </a:pPr>
            <a:endParaRPr lang="en-US" altLang="en-US" sz="2000" b="1" dirty="0"/>
          </a:p>
          <a:p>
            <a:pPr marL="365125" indent="-365125" defTabSz="973138">
              <a:lnSpc>
                <a:spcPct val="80000"/>
              </a:lnSpc>
              <a:spcBef>
                <a:spcPct val="20000"/>
              </a:spcBef>
            </a:pPr>
            <a:endParaRPr lang="en-US" altLang="en-US" sz="2000" b="1" dirty="0"/>
          </a:p>
          <a:p>
            <a:pPr marL="365125" indent="-365125" defTabSz="973138">
              <a:lnSpc>
                <a:spcPct val="80000"/>
              </a:lnSpc>
              <a:spcBef>
                <a:spcPct val="20000"/>
              </a:spcBef>
            </a:pPr>
            <a:endParaRPr lang="en-US" altLang="en-US" sz="2000" b="1" dirty="0"/>
          </a:p>
        </p:txBody>
      </p:sp>
      <p:sp>
        <p:nvSpPr>
          <p:cNvPr id="24" name="Rectangle 251"/>
          <p:cNvSpPr>
            <a:spLocks noChangeArrowheads="1"/>
          </p:cNvSpPr>
          <p:nvPr/>
        </p:nvSpPr>
        <p:spPr bwMode="auto">
          <a:xfrm>
            <a:off x="3149219" y="1862524"/>
            <a:ext cx="1887941" cy="4251828"/>
          </a:xfrm>
          <a:prstGeom prst="rect">
            <a:avLst/>
          </a:prstGeom>
          <a:noFill/>
          <a:ln w="9525">
            <a:noFill/>
            <a:miter lim="800000"/>
            <a:headEnd/>
            <a:tailEnd/>
          </a:ln>
        </p:spPr>
        <p:txBody>
          <a:bodyPr lIns="97234" tIns="48617" rIns="97234" bIns="48617"/>
          <a:lstStyle/>
          <a:p>
            <a:pPr fontAlgn="b"/>
            <a:r>
              <a:rPr lang="en-US" sz="2000" b="1" dirty="0"/>
              <a:t>Finland</a:t>
            </a:r>
          </a:p>
          <a:p>
            <a:pPr fontAlgn="b"/>
            <a:r>
              <a:rPr lang="en-US" sz="2000" b="1" dirty="0"/>
              <a:t>Germany</a:t>
            </a:r>
          </a:p>
          <a:p>
            <a:pPr fontAlgn="b"/>
            <a:r>
              <a:rPr lang="en-US" sz="2000" b="1" dirty="0"/>
              <a:t>Hungary</a:t>
            </a:r>
          </a:p>
          <a:p>
            <a:pPr fontAlgn="b"/>
            <a:r>
              <a:rPr lang="en-US" sz="2000" b="1" dirty="0"/>
              <a:t>Iceland</a:t>
            </a:r>
          </a:p>
          <a:p>
            <a:pPr fontAlgn="b"/>
            <a:r>
              <a:rPr lang="en-US" sz="2000" b="1" dirty="0"/>
              <a:t>India</a:t>
            </a:r>
          </a:p>
          <a:p>
            <a:pPr fontAlgn="b"/>
            <a:r>
              <a:rPr lang="en-US" sz="2000" b="1" dirty="0"/>
              <a:t>Ireland</a:t>
            </a:r>
          </a:p>
          <a:p>
            <a:pPr fontAlgn="b"/>
            <a:r>
              <a:rPr lang="en-US" sz="2000" b="1" dirty="0"/>
              <a:t>Italy</a:t>
            </a:r>
          </a:p>
          <a:p>
            <a:pPr fontAlgn="b"/>
            <a:r>
              <a:rPr lang="en-US" sz="2000" b="1" dirty="0"/>
              <a:t>Kuwait</a:t>
            </a:r>
          </a:p>
          <a:p>
            <a:pPr fontAlgn="b"/>
            <a:r>
              <a:rPr lang="en-US" sz="2000" b="1" dirty="0"/>
              <a:t>Latvia</a:t>
            </a:r>
          </a:p>
          <a:p>
            <a:pPr fontAlgn="b"/>
            <a:r>
              <a:rPr lang="en-US" sz="2000" b="1" dirty="0"/>
              <a:t>Liberia</a:t>
            </a:r>
          </a:p>
          <a:p>
            <a:pPr fontAlgn="b"/>
            <a:r>
              <a:rPr lang="en-US" sz="2000" b="1" dirty="0"/>
              <a:t>Liechtenstein</a:t>
            </a:r>
          </a:p>
          <a:p>
            <a:pPr fontAlgn="b"/>
            <a:r>
              <a:rPr lang="en-US" sz="2000" b="1" dirty="0"/>
              <a:t>Luxembourg</a:t>
            </a:r>
          </a:p>
          <a:p>
            <a:pPr fontAlgn="b"/>
            <a:r>
              <a:rPr lang="en-US" sz="2000" b="1" dirty="0"/>
              <a:t>Monaco</a:t>
            </a:r>
          </a:p>
          <a:p>
            <a:pPr fontAlgn="b"/>
            <a:r>
              <a:rPr lang="en-US" sz="2000" b="1" dirty="0"/>
              <a:t>Namibia</a:t>
            </a:r>
          </a:p>
          <a:p>
            <a:pPr marL="365125" indent="-365125" defTabSz="973138">
              <a:lnSpc>
                <a:spcPct val="80000"/>
              </a:lnSpc>
              <a:spcBef>
                <a:spcPct val="20000"/>
              </a:spcBef>
            </a:pPr>
            <a:endParaRPr lang="en-US" altLang="en-US" sz="2000" b="1" dirty="0"/>
          </a:p>
          <a:p>
            <a:pPr marL="365125" indent="-365125" defTabSz="973138">
              <a:lnSpc>
                <a:spcPct val="80000"/>
              </a:lnSpc>
              <a:spcBef>
                <a:spcPct val="20000"/>
              </a:spcBef>
            </a:pPr>
            <a:endParaRPr lang="en-US" altLang="en-US" sz="1600" b="1" dirty="0"/>
          </a:p>
          <a:p>
            <a:pPr marL="365125" indent="-365125" defTabSz="973138">
              <a:lnSpc>
                <a:spcPct val="80000"/>
              </a:lnSpc>
              <a:spcBef>
                <a:spcPct val="20000"/>
              </a:spcBef>
            </a:pPr>
            <a:endParaRPr lang="en-US" altLang="en-US" sz="1600" b="1" dirty="0"/>
          </a:p>
        </p:txBody>
      </p:sp>
      <p:sp>
        <p:nvSpPr>
          <p:cNvPr id="25" name="Rectangle 251"/>
          <p:cNvSpPr>
            <a:spLocks noChangeArrowheads="1"/>
          </p:cNvSpPr>
          <p:nvPr/>
        </p:nvSpPr>
        <p:spPr bwMode="auto">
          <a:xfrm>
            <a:off x="5709336" y="1836989"/>
            <a:ext cx="1571624" cy="3702381"/>
          </a:xfrm>
          <a:prstGeom prst="rect">
            <a:avLst/>
          </a:prstGeom>
          <a:noFill/>
          <a:ln w="9525">
            <a:noFill/>
            <a:miter lim="800000"/>
            <a:headEnd/>
            <a:tailEnd/>
          </a:ln>
        </p:spPr>
        <p:txBody>
          <a:bodyPr lIns="97234" tIns="48617" rIns="97234" bIns="48617"/>
          <a:lstStyle/>
          <a:p>
            <a:pPr fontAlgn="b"/>
            <a:r>
              <a:rPr lang="en-US" sz="2000" b="1" dirty="0"/>
              <a:t>Netherlands</a:t>
            </a:r>
          </a:p>
          <a:p>
            <a:pPr fontAlgn="b"/>
            <a:r>
              <a:rPr lang="en-US" sz="2000" b="1" dirty="0"/>
              <a:t>New Zealand</a:t>
            </a:r>
          </a:p>
          <a:p>
            <a:pPr fontAlgn="b"/>
            <a:r>
              <a:rPr lang="en-US" sz="2000" b="1" dirty="0"/>
              <a:t>Nicaragua</a:t>
            </a:r>
          </a:p>
          <a:p>
            <a:pPr fontAlgn="b"/>
            <a:r>
              <a:rPr lang="en-US" sz="2000" b="1" dirty="0"/>
              <a:t>Norway</a:t>
            </a:r>
          </a:p>
          <a:p>
            <a:pPr fontAlgn="b"/>
            <a:r>
              <a:rPr lang="en-GB" sz="2000" b="1" dirty="0"/>
              <a:t>Poland</a:t>
            </a:r>
          </a:p>
          <a:p>
            <a:pPr fontAlgn="b"/>
            <a:r>
              <a:rPr lang="en-GB" sz="2000" b="1" dirty="0"/>
              <a:t>Qatar</a:t>
            </a:r>
          </a:p>
          <a:p>
            <a:pPr fontAlgn="b"/>
            <a:r>
              <a:rPr lang="en-GB" sz="2000" b="1" dirty="0"/>
              <a:t>Samoa</a:t>
            </a:r>
          </a:p>
          <a:p>
            <a:pPr fontAlgn="b"/>
            <a:r>
              <a:rPr lang="en-GB" sz="2000" b="1" dirty="0"/>
              <a:t>Singapore</a:t>
            </a:r>
          </a:p>
          <a:p>
            <a:pPr fontAlgn="b"/>
            <a:r>
              <a:rPr lang="en-GB" sz="2000" b="1" dirty="0"/>
              <a:t>Slovakia</a:t>
            </a:r>
          </a:p>
          <a:p>
            <a:pPr fontAlgn="b"/>
            <a:r>
              <a:rPr lang="en-GB" sz="2000" b="1" dirty="0"/>
              <a:t>Slovenia</a:t>
            </a:r>
          </a:p>
          <a:p>
            <a:pPr fontAlgn="b"/>
            <a:r>
              <a:rPr lang="en-GB" sz="2000" b="1" dirty="0"/>
              <a:t>Sweden</a:t>
            </a:r>
          </a:p>
          <a:p>
            <a:pPr fontAlgn="b"/>
            <a:r>
              <a:rPr lang="en-GB" sz="2000" b="1" dirty="0"/>
              <a:t>Switzerland</a:t>
            </a:r>
          </a:p>
          <a:p>
            <a:pPr fontAlgn="b"/>
            <a:r>
              <a:rPr lang="en-GB" sz="2000" b="1" dirty="0"/>
              <a:t>Tuvalu</a:t>
            </a:r>
          </a:p>
          <a:p>
            <a:pPr marL="365125" indent="-365125" defTabSz="973138">
              <a:lnSpc>
                <a:spcPct val="80000"/>
              </a:lnSpc>
              <a:spcBef>
                <a:spcPct val="20000"/>
              </a:spcBef>
            </a:pPr>
            <a:endParaRPr lang="en-US" altLang="en-US" sz="1600" b="1" dirty="0"/>
          </a:p>
          <a:p>
            <a:pPr marL="365125" indent="-365125" defTabSz="973138">
              <a:lnSpc>
                <a:spcPct val="80000"/>
              </a:lnSpc>
              <a:spcBef>
                <a:spcPct val="20000"/>
              </a:spcBef>
            </a:pPr>
            <a:endParaRPr lang="en-US" altLang="en-US" sz="1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6"/>
          <p:cNvSpPr>
            <a:spLocks noGrp="1" noChangeArrowheads="1"/>
          </p:cNvSpPr>
          <p:nvPr>
            <p:ph type="sldNum" sz="quarter" idx="12"/>
          </p:nvPr>
        </p:nvSpPr>
        <p:spPr>
          <a:noFill/>
        </p:spPr>
        <p:txBody>
          <a:bodyPr/>
          <a:lstStyle/>
          <a:p>
            <a:r>
              <a:rPr lang="en-GB" altLang="en-US">
                <a:latin typeface="Calibri" pitchFamily="34" charset="0"/>
              </a:rPr>
              <a:t>2</a:t>
            </a:r>
          </a:p>
        </p:txBody>
      </p:sp>
      <p:sp>
        <p:nvSpPr>
          <p:cNvPr id="20482"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graphicFrame>
        <p:nvGraphicFramePr>
          <p:cNvPr id="19498" name="Group 42"/>
          <p:cNvGraphicFramePr>
            <a:graphicFrameLocks noGrp="1"/>
          </p:cNvGraphicFramePr>
          <p:nvPr>
            <p:extLst>
              <p:ext uri="{D42A27DB-BD31-4B8C-83A1-F6EECF244321}">
                <p14:modId xmlns:p14="http://schemas.microsoft.com/office/powerpoint/2010/main" val="2642980361"/>
              </p:ext>
            </p:extLst>
          </p:nvPr>
        </p:nvGraphicFramePr>
        <p:xfrm>
          <a:off x="152400" y="2610060"/>
          <a:ext cx="7289801" cy="2258190"/>
        </p:xfrm>
        <a:graphic>
          <a:graphicData uri="http://schemas.openxmlformats.org/drawingml/2006/table">
            <a:tbl>
              <a:tblPr/>
              <a:tblGrid>
                <a:gridCol w="1955801">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tblGrid>
              <a:tr h="499059">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Calibri" pitchFamily="34" charset="0"/>
                        <a:cs typeface="Arial" charset="0"/>
                      </a:endParaRP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itchFamily="34" charset="0"/>
                          <a:cs typeface="Arial" charset="0"/>
                        </a:rPr>
                        <a:t>31 Dec 2016</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itchFamily="34" charset="0"/>
                          <a:cs typeface="Arial" charset="0"/>
                        </a:rPr>
                        <a:t>30 Apr 2017</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itchFamily="34" charset="0"/>
                          <a:cs typeface="Arial" charset="0"/>
                        </a:rPr>
                        <a:t>31 Dec 2017</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itchFamily="34" charset="0"/>
                          <a:cs typeface="Arial" charset="0"/>
                        </a:rPr>
                        <a:t>30 Apr 2018</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000">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Prior year’s balance*</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533</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600" b="0" i="0" u="none" strike="noStrike" cap="none" normalizeH="0" baseline="0" dirty="0">
                          <a:ln>
                            <a:noFill/>
                          </a:ln>
                          <a:solidFill>
                            <a:schemeClr val="tx1"/>
                          </a:solidFill>
                          <a:effectLst/>
                          <a:latin typeface="Calibri" pitchFamily="34" charset="0"/>
                          <a:cs typeface="Arial" charset="0"/>
                        </a:rPr>
                        <a:t>409</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409</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531</a:t>
                      </a:r>
                    </a:p>
                  </a:txBody>
                  <a:tcPr marT="47559" marB="47559"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328">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Assessments</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2,549</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2,578</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600" b="0" i="0" u="none" strike="noStrike" cap="none" normalizeH="0" baseline="0" dirty="0">
                          <a:ln>
                            <a:noFill/>
                          </a:ln>
                          <a:solidFill>
                            <a:schemeClr val="tx1"/>
                          </a:solidFill>
                          <a:effectLst/>
                          <a:latin typeface="Calibri" pitchFamily="34" charset="0"/>
                          <a:cs typeface="Arial" charset="0"/>
                        </a:rPr>
                        <a:t>2,578</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2,487</a:t>
                      </a:r>
                    </a:p>
                  </a:txBody>
                  <a:tcPr marT="47559" marB="47559"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369328">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Payments received</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2,673</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1,592</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2,456</a:t>
                      </a:r>
                    </a:p>
                  </a:txBody>
                  <a:tcPr marT="47559" marB="47559" horzOverflow="overflow">
                    <a:lnL>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1,457</a:t>
                      </a:r>
                    </a:p>
                  </a:txBody>
                  <a:tcPr marT="47559" marB="47559"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639475">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Unpaid assessments</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409</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1,395</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531</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37931725" indent="-37474525"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itchFamily="34" charset="0"/>
                          <a:cs typeface="Arial" charset="0"/>
                        </a:rPr>
                        <a:t>1,561</a:t>
                      </a:r>
                    </a:p>
                  </a:txBody>
                  <a:tcPr marT="47559" marB="47559"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508" name="Text Box 55"/>
          <p:cNvSpPr txBox="1">
            <a:spLocks noChangeArrowheads="1"/>
          </p:cNvSpPr>
          <p:nvPr/>
        </p:nvSpPr>
        <p:spPr bwMode="auto">
          <a:xfrm>
            <a:off x="228600" y="6102368"/>
            <a:ext cx="1752600" cy="350028"/>
          </a:xfrm>
          <a:prstGeom prst="rect">
            <a:avLst/>
          </a:prstGeom>
          <a:noFill/>
          <a:ln w="9525">
            <a:noFill/>
            <a:miter lim="800000"/>
            <a:headEnd/>
            <a:tailEnd/>
          </a:ln>
        </p:spPr>
        <p:txBody>
          <a:bodyPr>
            <a:spAutoFit/>
          </a:bodyPr>
          <a:lstStyle/>
          <a:p>
            <a:r>
              <a:rPr lang="en-US" altLang="en-US" sz="1600"/>
              <a:t>* As at 1 January</a:t>
            </a:r>
          </a:p>
        </p:txBody>
      </p:sp>
      <p:pic>
        <p:nvPicPr>
          <p:cNvPr id="20509" name="Picture 56"/>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0510"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0511"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0512" name="Text Box 59"/>
          <p:cNvSpPr txBox="1">
            <a:spLocks noChangeArrowheads="1"/>
          </p:cNvSpPr>
          <p:nvPr/>
        </p:nvSpPr>
        <p:spPr bwMode="auto">
          <a:xfrm>
            <a:off x="152400" y="208035"/>
            <a:ext cx="7433702" cy="584775"/>
          </a:xfrm>
          <a:prstGeom prst="rect">
            <a:avLst/>
          </a:prstGeom>
          <a:noFill/>
          <a:ln w="9525">
            <a:noFill/>
            <a:miter lim="800000"/>
            <a:headEnd/>
            <a:tailEnd/>
          </a:ln>
        </p:spPr>
        <p:txBody>
          <a:bodyPr wrap="none">
            <a:spAutoFit/>
          </a:bodyPr>
          <a:lstStyle/>
          <a:p>
            <a:r>
              <a:rPr lang="en-GB" altLang="en-US" sz="3200" dirty="0"/>
              <a:t>Chart 2 - </a:t>
            </a:r>
            <a:r>
              <a:rPr lang="en-GB" altLang="en-US" sz="3200" dirty="0">
                <a:solidFill>
                  <a:srgbClr val="CC0000"/>
                </a:solidFill>
              </a:rPr>
              <a:t>Regular Budget Assessment Status</a:t>
            </a:r>
            <a:endParaRPr lang="en-GB" altLang="en-US" sz="3200" dirty="0"/>
          </a:p>
        </p:txBody>
      </p:sp>
      <p:sp>
        <p:nvSpPr>
          <p:cNvPr id="20513" name="Text Box 60"/>
          <p:cNvSpPr txBox="1">
            <a:spLocks noChangeArrowheads="1"/>
          </p:cNvSpPr>
          <p:nvPr/>
        </p:nvSpPr>
        <p:spPr bwMode="auto">
          <a:xfrm>
            <a:off x="204952" y="753185"/>
            <a:ext cx="2324100" cy="412768"/>
          </a:xfrm>
          <a:prstGeom prst="rect">
            <a:avLst/>
          </a:prstGeom>
          <a:noFill/>
          <a:ln w="9525">
            <a:noFill/>
            <a:miter lim="800000"/>
            <a:headEnd/>
            <a:tailEnd/>
          </a:ln>
        </p:spPr>
        <p:txBody>
          <a:bodyPr wrap="none">
            <a:spAutoFit/>
          </a:bodyPr>
          <a:lstStyle/>
          <a:p>
            <a:r>
              <a:rPr lang="en-US" altLang="en-US" sz="2000" dirty="0"/>
              <a:t>Actual (US$ millions)</a:t>
            </a:r>
          </a:p>
        </p:txBody>
      </p:sp>
      <p:grpSp>
        <p:nvGrpSpPr>
          <p:cNvPr id="20514" name="Group 99"/>
          <p:cNvGrpSpPr>
            <a:grpSpLocks/>
          </p:cNvGrpSpPr>
          <p:nvPr/>
        </p:nvGrpSpPr>
        <p:grpSpPr bwMode="auto">
          <a:xfrm>
            <a:off x="7658101" y="2190975"/>
            <a:ext cx="1162050" cy="630710"/>
            <a:chOff x="4824" y="1327"/>
            <a:chExt cx="732" cy="382"/>
          </a:xfrm>
        </p:grpSpPr>
        <p:grpSp>
          <p:nvGrpSpPr>
            <p:cNvPr id="20515" name="Group 98"/>
            <p:cNvGrpSpPr>
              <a:grpSpLocks/>
            </p:cNvGrpSpPr>
            <p:nvPr/>
          </p:nvGrpSpPr>
          <p:grpSpPr bwMode="auto">
            <a:xfrm>
              <a:off x="4830" y="1327"/>
              <a:ext cx="726" cy="382"/>
              <a:chOff x="4830" y="1327"/>
              <a:chExt cx="726" cy="382"/>
            </a:xfrm>
          </p:grpSpPr>
          <p:sp>
            <p:nvSpPr>
              <p:cNvPr id="20517" name="Text Box 92"/>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0518" name="Text Box 94"/>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0519" name="Text Box 95"/>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0516" name="Rectangle 9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txBox="1">
            <a:spLocks noGrp="1" noChangeArrowheads="1"/>
          </p:cNvSpPr>
          <p:nvPr/>
        </p:nvSpPr>
        <p:spPr bwMode="auto">
          <a:xfrm>
            <a:off x="6597650" y="6415627"/>
            <a:ext cx="2133600" cy="495322"/>
          </a:xfrm>
          <a:prstGeom prst="rect">
            <a:avLst/>
          </a:prstGeom>
          <a:noFill/>
          <a:ln w="9525">
            <a:noFill/>
            <a:miter lim="800000"/>
            <a:headEnd/>
            <a:tailEnd/>
          </a:ln>
        </p:spPr>
        <p:txBody>
          <a:bodyPr/>
          <a:lstStyle/>
          <a:p>
            <a:pPr algn="r"/>
            <a:r>
              <a:rPr lang="en-GB" altLang="en-US" sz="1400"/>
              <a:t>3</a:t>
            </a:r>
          </a:p>
        </p:txBody>
      </p:sp>
      <p:sp>
        <p:nvSpPr>
          <p:cNvPr id="21506"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21507" name="Picture 3"/>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1508"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1509"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1510" name="Text Box 6"/>
          <p:cNvSpPr txBox="1">
            <a:spLocks noChangeArrowheads="1"/>
          </p:cNvSpPr>
          <p:nvPr/>
        </p:nvSpPr>
        <p:spPr bwMode="auto">
          <a:xfrm>
            <a:off x="152400" y="208035"/>
            <a:ext cx="64710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3 - </a:t>
            </a:r>
            <a:r>
              <a:rPr lang="en-GB" altLang="en-US" sz="3200" dirty="0">
                <a:solidFill>
                  <a:srgbClr val="CC0000"/>
                </a:solidFill>
              </a:rPr>
              <a:t>Regular Budget Assessments</a:t>
            </a:r>
            <a:br>
              <a:rPr lang="en-GB" altLang="en-US" sz="3600" dirty="0">
                <a:solidFill>
                  <a:srgbClr val="CC0000"/>
                </a:solidFill>
              </a:rPr>
            </a:br>
            <a:r>
              <a:rPr lang="en-GB" altLang="en-US" sz="2000" dirty="0"/>
              <a:t>Number of Member States paying in full at Year-End</a:t>
            </a:r>
          </a:p>
        </p:txBody>
      </p:sp>
      <p:grpSp>
        <p:nvGrpSpPr>
          <p:cNvPr id="21511" name="Group 17"/>
          <p:cNvGrpSpPr>
            <a:grpSpLocks/>
          </p:cNvGrpSpPr>
          <p:nvPr/>
        </p:nvGrpSpPr>
        <p:grpSpPr bwMode="auto">
          <a:xfrm>
            <a:off x="7658101" y="2190975"/>
            <a:ext cx="1162050" cy="630710"/>
            <a:chOff x="4824" y="1327"/>
            <a:chExt cx="732" cy="382"/>
          </a:xfrm>
        </p:grpSpPr>
        <p:grpSp>
          <p:nvGrpSpPr>
            <p:cNvPr id="21515" name="Group 18"/>
            <p:cNvGrpSpPr>
              <a:grpSpLocks/>
            </p:cNvGrpSpPr>
            <p:nvPr/>
          </p:nvGrpSpPr>
          <p:grpSpPr bwMode="auto">
            <a:xfrm>
              <a:off x="4830" y="1327"/>
              <a:ext cx="726" cy="382"/>
              <a:chOff x="4830" y="1327"/>
              <a:chExt cx="726" cy="382"/>
            </a:xfrm>
          </p:grpSpPr>
          <p:sp>
            <p:nvSpPr>
              <p:cNvPr id="21517" name="Text Box 1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1518" name="Text Box 2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1519" name="Text Box 2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1516" name="Rectangle 2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21513" name="Text Box 16"/>
          <p:cNvSpPr txBox="1">
            <a:spLocks noChangeArrowheads="1"/>
          </p:cNvSpPr>
          <p:nvPr/>
        </p:nvSpPr>
        <p:spPr bwMode="auto">
          <a:xfrm>
            <a:off x="7015163" y="4703909"/>
            <a:ext cx="273050" cy="317006"/>
          </a:xfrm>
          <a:prstGeom prst="rect">
            <a:avLst/>
          </a:prstGeom>
          <a:noFill/>
          <a:ln w="9525">
            <a:noFill/>
            <a:miter lim="800000"/>
            <a:headEnd/>
            <a:tailEnd/>
          </a:ln>
        </p:spPr>
        <p:txBody>
          <a:bodyPr>
            <a:spAutoFit/>
          </a:bodyPr>
          <a:lstStyle/>
          <a:p>
            <a:r>
              <a:rPr lang="en-GB" altLang="en-US" sz="1400"/>
              <a:t>*</a:t>
            </a:r>
          </a:p>
        </p:txBody>
      </p:sp>
      <p:sp>
        <p:nvSpPr>
          <p:cNvPr id="21514" name="Text Box 20"/>
          <p:cNvSpPr txBox="1">
            <a:spLocks noChangeArrowheads="1"/>
          </p:cNvSpPr>
          <p:nvPr/>
        </p:nvSpPr>
        <p:spPr bwMode="auto">
          <a:xfrm>
            <a:off x="457200" y="6340123"/>
            <a:ext cx="5513369" cy="323165"/>
          </a:xfrm>
          <a:prstGeom prst="rect">
            <a:avLst/>
          </a:prstGeom>
          <a:noFill/>
          <a:ln w="9525">
            <a:noFill/>
            <a:miter lim="800000"/>
            <a:headEnd/>
            <a:tailEnd/>
          </a:ln>
        </p:spPr>
        <p:txBody>
          <a:bodyPr wrap="none">
            <a:spAutoFit/>
          </a:bodyPr>
          <a:lstStyle/>
          <a:p>
            <a:r>
              <a:rPr lang="en-GB" altLang="ja-JP" dirty="0">
                <a:ea typeface="ＭＳ Ｐゴシック" charset="-128"/>
              </a:rPr>
              <a:t>* At 30 April 2018, compared to 92 Member States at 30 April 2017  </a:t>
            </a:r>
          </a:p>
        </p:txBody>
      </p:sp>
      <p:graphicFrame>
        <p:nvGraphicFramePr>
          <p:cNvPr id="3" name="Object 1"/>
          <p:cNvGraphicFramePr>
            <a:graphicFrameLocks noChangeAspect="1"/>
          </p:cNvGraphicFramePr>
          <p:nvPr>
            <p:extLst>
              <p:ext uri="{D42A27DB-BD31-4B8C-83A1-F6EECF244321}">
                <p14:modId xmlns:p14="http://schemas.microsoft.com/office/powerpoint/2010/main" val="1500143683"/>
              </p:ext>
            </p:extLst>
          </p:nvPr>
        </p:nvGraphicFramePr>
        <p:xfrm>
          <a:off x="279400" y="2034123"/>
          <a:ext cx="7213600" cy="3975785"/>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 Box 16"/>
          <p:cNvSpPr txBox="1">
            <a:spLocks noChangeArrowheads="1"/>
          </p:cNvSpPr>
          <p:nvPr/>
        </p:nvSpPr>
        <p:spPr bwMode="auto">
          <a:xfrm>
            <a:off x="7067551" y="4246503"/>
            <a:ext cx="273050" cy="317006"/>
          </a:xfrm>
          <a:prstGeom prst="rect">
            <a:avLst/>
          </a:prstGeom>
          <a:noFill/>
          <a:ln w="9525">
            <a:noFill/>
            <a:miter lim="800000"/>
            <a:headEnd/>
            <a:tailEnd/>
          </a:ln>
        </p:spPr>
        <p:txBody>
          <a:bodyPr>
            <a:spAutoFit/>
          </a:bodyPr>
          <a:lstStyle/>
          <a:p>
            <a:r>
              <a:rPr lang="en-GB" altLang="en-US" sz="1400" dirty="0"/>
              <a:t>*</a:t>
            </a:r>
          </a:p>
        </p:txBody>
      </p:sp>
      <p:sp>
        <p:nvSpPr>
          <p:cNvPr id="20"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21" name="Text Box 16"/>
          <p:cNvSpPr txBox="1">
            <a:spLocks noChangeArrowheads="1"/>
          </p:cNvSpPr>
          <p:nvPr/>
        </p:nvSpPr>
        <p:spPr bwMode="auto">
          <a:xfrm>
            <a:off x="7015163" y="4703909"/>
            <a:ext cx="273050" cy="317006"/>
          </a:xfrm>
          <a:prstGeom prst="rect">
            <a:avLst/>
          </a:prstGeom>
          <a:noFill/>
          <a:ln w="9525">
            <a:noFill/>
            <a:miter lim="800000"/>
            <a:headEnd/>
            <a:tailEnd/>
          </a:ln>
        </p:spPr>
        <p:txBody>
          <a:bodyPr>
            <a:spAutoFit/>
          </a:bodyPr>
          <a:lstStyle/>
          <a:p>
            <a:r>
              <a:rPr lang="en-GB" altLang="en-US" sz="1400"/>
              <a:t>*</a:t>
            </a:r>
          </a:p>
        </p:txBody>
      </p:sp>
      <p:graphicFrame>
        <p:nvGraphicFramePr>
          <p:cNvPr id="22" name="Object 1"/>
          <p:cNvGraphicFramePr>
            <a:graphicFrameLocks noChangeAspect="1"/>
          </p:cNvGraphicFramePr>
          <p:nvPr>
            <p:extLst>
              <p:ext uri="{D42A27DB-BD31-4B8C-83A1-F6EECF244321}">
                <p14:modId xmlns:p14="http://schemas.microsoft.com/office/powerpoint/2010/main" val="2816845937"/>
              </p:ext>
            </p:extLst>
          </p:nvPr>
        </p:nvGraphicFramePr>
        <p:xfrm>
          <a:off x="279400" y="2034123"/>
          <a:ext cx="7213600" cy="3975785"/>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Box 16"/>
          <p:cNvSpPr txBox="1">
            <a:spLocks noChangeArrowheads="1"/>
          </p:cNvSpPr>
          <p:nvPr/>
        </p:nvSpPr>
        <p:spPr bwMode="auto">
          <a:xfrm>
            <a:off x="7007226" y="3995286"/>
            <a:ext cx="273050" cy="317006"/>
          </a:xfrm>
          <a:prstGeom prst="rect">
            <a:avLst/>
          </a:prstGeom>
          <a:noFill/>
          <a:ln w="9525">
            <a:noFill/>
            <a:miter lim="800000"/>
            <a:headEnd/>
            <a:tailEnd/>
          </a:ln>
        </p:spPr>
        <p:txBody>
          <a:bodyPr>
            <a:spAutoFit/>
          </a:bodyPr>
          <a:lstStyle/>
          <a:p>
            <a:r>
              <a:rPr lang="en-GB" altLang="en-US" sz="14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6"/>
          <p:cNvSpPr>
            <a:spLocks noGrp="1" noChangeArrowheads="1"/>
          </p:cNvSpPr>
          <p:nvPr>
            <p:ph type="sldNum" sz="quarter" idx="12"/>
          </p:nvPr>
        </p:nvSpPr>
        <p:spPr>
          <a:noFill/>
        </p:spPr>
        <p:txBody>
          <a:bodyPr/>
          <a:lstStyle/>
          <a:p>
            <a:r>
              <a:rPr lang="en-GB" altLang="en-US">
                <a:latin typeface="Calibri" pitchFamily="34" charset="0"/>
              </a:rPr>
              <a:t>4</a:t>
            </a:r>
          </a:p>
        </p:txBody>
      </p:sp>
      <p:grpSp>
        <p:nvGrpSpPr>
          <p:cNvPr id="22530" name="Group 78"/>
          <p:cNvGrpSpPr>
            <a:grpSpLocks/>
          </p:cNvGrpSpPr>
          <p:nvPr/>
        </p:nvGrpSpPr>
        <p:grpSpPr bwMode="auto">
          <a:xfrm>
            <a:off x="152401" y="1426528"/>
            <a:ext cx="7343775" cy="8101818"/>
            <a:chOff x="96" y="912"/>
            <a:chExt cx="4626" cy="4907"/>
          </a:xfrm>
        </p:grpSpPr>
        <p:sp>
          <p:nvSpPr>
            <p:cNvPr id="22555" name="Rectangle 53"/>
            <p:cNvSpPr>
              <a:spLocks noChangeArrowheads="1"/>
            </p:cNvSpPr>
            <p:nvPr/>
          </p:nvSpPr>
          <p:spPr bwMode="auto">
            <a:xfrm>
              <a:off x="3708" y="977"/>
              <a:ext cx="1014" cy="2957"/>
            </a:xfrm>
            <a:prstGeom prst="rect">
              <a:avLst/>
            </a:prstGeom>
            <a:noFill/>
            <a:ln w="9525">
              <a:noFill/>
              <a:miter lim="800000"/>
              <a:headEnd/>
              <a:tailEnd/>
            </a:ln>
          </p:spPr>
          <p:txBody>
            <a:bodyPr lIns="101823" tIns="50911" rIns="101823" bIns="50911"/>
            <a:lstStyle/>
            <a:p>
              <a:pPr defTabSz="1019175"/>
              <a:r>
                <a:rPr lang="en-US" altLang="en-US" sz="1000" dirty="0"/>
                <a:t>South Sudan</a:t>
              </a:r>
            </a:p>
            <a:p>
              <a:pPr defTabSz="1019175"/>
              <a:r>
                <a:rPr lang="en-US" altLang="en-US" sz="1000" dirty="0"/>
                <a:t>Spain</a:t>
              </a:r>
            </a:p>
            <a:p>
              <a:pPr defTabSz="1019175"/>
              <a:r>
                <a:rPr lang="en-US" altLang="en-US" sz="1000" dirty="0"/>
                <a:t>Sri Lanka</a:t>
              </a:r>
            </a:p>
            <a:p>
              <a:pPr defTabSz="1019175"/>
              <a:r>
                <a:rPr lang="en-US" altLang="en-US" sz="1000" dirty="0"/>
                <a:t>Sudan</a:t>
              </a:r>
            </a:p>
            <a:p>
              <a:pPr defTabSz="1019175"/>
              <a:r>
                <a:rPr lang="en-US" altLang="en-US" sz="1000" dirty="0"/>
                <a:t>Swaziland</a:t>
              </a:r>
            </a:p>
            <a:p>
              <a:pPr defTabSz="1019175"/>
              <a:r>
                <a:rPr lang="en-US" altLang="en-US" sz="1000" dirty="0"/>
                <a:t>Sweden</a:t>
              </a:r>
            </a:p>
            <a:p>
              <a:pPr defTabSz="1019175"/>
              <a:r>
                <a:rPr lang="en-US" altLang="en-US" sz="1000" dirty="0"/>
                <a:t>Switzerland</a:t>
              </a:r>
            </a:p>
            <a:p>
              <a:pPr defTabSz="1019175"/>
              <a:r>
                <a:rPr lang="en-US" altLang="en-US" sz="1000" dirty="0"/>
                <a:t>Syrian Arab Republic</a:t>
              </a:r>
            </a:p>
            <a:p>
              <a:pPr defTabSz="1019175"/>
              <a:r>
                <a:rPr lang="en-US" altLang="en-US" sz="1000" dirty="0"/>
                <a:t>Thailand</a:t>
              </a:r>
            </a:p>
            <a:p>
              <a:pPr defTabSz="1019175"/>
              <a:r>
                <a:rPr lang="en-US" altLang="en-US" sz="1000" dirty="0"/>
                <a:t>The former Yugoslav Republic of Macedonia</a:t>
              </a:r>
            </a:p>
            <a:p>
              <a:pPr defTabSz="1019175"/>
              <a:r>
                <a:rPr lang="en-US" altLang="en-US" sz="1000" dirty="0"/>
                <a:t>Tonga</a:t>
              </a:r>
            </a:p>
            <a:p>
              <a:pPr defTabSz="1019175"/>
              <a:r>
                <a:rPr lang="en-US" altLang="en-US" sz="1000" dirty="0"/>
                <a:t>Trinidad and Tobago</a:t>
              </a:r>
            </a:p>
            <a:p>
              <a:pPr defTabSz="1019175"/>
              <a:r>
                <a:rPr lang="en-US" altLang="en-US" sz="1000" dirty="0"/>
                <a:t>Tunisia</a:t>
              </a:r>
            </a:p>
            <a:p>
              <a:pPr defTabSz="1019175"/>
              <a:r>
                <a:rPr lang="en-US" altLang="en-US" sz="1000" dirty="0"/>
                <a:t>Turkey</a:t>
              </a:r>
            </a:p>
            <a:p>
              <a:pPr defTabSz="1019175"/>
              <a:r>
                <a:rPr lang="en-US" altLang="en-US" sz="1000" dirty="0"/>
                <a:t>Turkmenistan</a:t>
              </a:r>
            </a:p>
            <a:p>
              <a:pPr defTabSz="1019175"/>
              <a:r>
                <a:rPr lang="en-US" altLang="en-US" sz="1000" dirty="0"/>
                <a:t>Tuvalu</a:t>
              </a:r>
            </a:p>
            <a:p>
              <a:pPr defTabSz="1019175"/>
              <a:r>
                <a:rPr lang="en-US" altLang="en-US" sz="1000" dirty="0"/>
                <a:t>Uganda</a:t>
              </a:r>
            </a:p>
            <a:p>
              <a:pPr defTabSz="1019175"/>
              <a:r>
                <a:rPr lang="en-US" altLang="en-US" sz="1000" dirty="0"/>
                <a:t>Ukraine</a:t>
              </a:r>
            </a:p>
            <a:p>
              <a:pPr defTabSz="1019175"/>
              <a:r>
                <a:rPr lang="en-US" altLang="en-US" sz="1000" dirty="0"/>
                <a:t>United Arab Emirates</a:t>
              </a:r>
            </a:p>
            <a:p>
              <a:pPr defTabSz="1019175"/>
              <a:r>
                <a:rPr lang="en-US" altLang="en-US" sz="1000" dirty="0"/>
                <a:t>United Kingdom of Great Britain and Northern Ireland</a:t>
              </a:r>
            </a:p>
            <a:p>
              <a:pPr defTabSz="1019175"/>
              <a:r>
                <a:rPr lang="en-US" altLang="en-US" sz="1000" dirty="0"/>
                <a:t>Uruguay</a:t>
              </a:r>
            </a:p>
            <a:p>
              <a:pPr defTabSz="1019175"/>
              <a:r>
                <a:rPr lang="en-US" altLang="en-US" sz="1000" dirty="0"/>
                <a:t>Uzbekistan</a:t>
              </a:r>
            </a:p>
            <a:p>
              <a:pPr defTabSz="1019175"/>
              <a:r>
                <a:rPr lang="en-US" altLang="en-US" sz="1000" dirty="0"/>
                <a:t>Vanuatu</a:t>
              </a:r>
            </a:p>
            <a:p>
              <a:pPr defTabSz="1019175"/>
              <a:r>
                <a:rPr lang="en-US" altLang="en-US" sz="1000" dirty="0"/>
                <a:t>Viet Nam</a:t>
              </a:r>
            </a:p>
            <a:p>
              <a:pPr defTabSz="1019175"/>
              <a:r>
                <a:rPr lang="en-US" altLang="en-US" sz="1000" dirty="0"/>
                <a:t>Zambia</a:t>
              </a:r>
            </a:p>
            <a:p>
              <a:pPr defTabSz="1019175"/>
              <a:r>
                <a:rPr lang="en-US" altLang="en-US" sz="1000" dirty="0"/>
                <a:t>Zimbabwe</a:t>
              </a:r>
            </a:p>
            <a:p>
              <a:pPr defTabSz="1019175"/>
              <a:endParaRPr lang="en-US" altLang="en-US" sz="1000" dirty="0"/>
            </a:p>
            <a:p>
              <a:pPr defTabSz="1019175" eaLnBrk="0" hangingPunct="0">
                <a:spcBef>
                  <a:spcPct val="20000"/>
                </a:spcBef>
              </a:pPr>
              <a:endParaRPr lang="en-US" altLang="en-US" sz="1000" dirty="0"/>
            </a:p>
          </p:txBody>
        </p:sp>
        <p:sp>
          <p:nvSpPr>
            <p:cNvPr id="22556" name="Rectangle 54"/>
            <p:cNvSpPr>
              <a:spLocks noChangeArrowheads="1"/>
            </p:cNvSpPr>
            <p:nvPr/>
          </p:nvSpPr>
          <p:spPr bwMode="auto">
            <a:xfrm>
              <a:off x="2839" y="971"/>
              <a:ext cx="981" cy="4848"/>
            </a:xfrm>
            <a:prstGeom prst="rect">
              <a:avLst/>
            </a:prstGeom>
            <a:noFill/>
            <a:ln w="9525">
              <a:noFill/>
              <a:miter lim="800000"/>
              <a:headEnd/>
              <a:tailEnd/>
            </a:ln>
          </p:spPr>
          <p:txBody>
            <a:bodyPr lIns="101823" tIns="50911" rIns="101823" bIns="50911"/>
            <a:lstStyle/>
            <a:p>
              <a:pPr defTabSz="1019175"/>
              <a:r>
                <a:rPr lang="en-US" altLang="en-US" sz="1000" dirty="0"/>
                <a:t>Morocco</a:t>
              </a:r>
            </a:p>
            <a:p>
              <a:pPr defTabSz="1019175"/>
              <a:r>
                <a:rPr lang="en-US" altLang="en-US" sz="1000" dirty="0"/>
                <a:t>Myanmar</a:t>
              </a:r>
            </a:p>
            <a:p>
              <a:pPr defTabSz="1019175"/>
              <a:r>
                <a:rPr lang="en-US" altLang="en-US" sz="1000" dirty="0"/>
                <a:t>Namibia</a:t>
              </a:r>
            </a:p>
            <a:p>
              <a:pPr defTabSz="1019175"/>
              <a:r>
                <a:rPr lang="en-US" altLang="en-US" sz="1000" dirty="0"/>
                <a:t>Nepal</a:t>
              </a:r>
            </a:p>
            <a:p>
              <a:pPr defTabSz="1019175"/>
              <a:r>
                <a:rPr lang="en-US" altLang="en-US" sz="1000" dirty="0"/>
                <a:t>Netherlands</a:t>
              </a:r>
            </a:p>
            <a:p>
              <a:pPr defTabSz="1019175"/>
              <a:r>
                <a:rPr lang="en-US" altLang="en-US" sz="1000" dirty="0"/>
                <a:t>New Zealand</a:t>
              </a:r>
            </a:p>
            <a:p>
              <a:pPr defTabSz="1019175"/>
              <a:r>
                <a:rPr lang="en-US" altLang="en-US" sz="1000" dirty="0"/>
                <a:t>Nicaragua</a:t>
              </a:r>
            </a:p>
            <a:p>
              <a:pPr defTabSz="1019175"/>
              <a:r>
                <a:rPr lang="en-US" altLang="en-US" sz="1000" dirty="0"/>
                <a:t>Norway</a:t>
              </a:r>
            </a:p>
            <a:p>
              <a:pPr defTabSz="1019175"/>
              <a:r>
                <a:rPr lang="en-US" altLang="en-US" sz="1000" dirty="0"/>
                <a:t>Oman      </a:t>
              </a:r>
            </a:p>
            <a:p>
              <a:pPr defTabSz="1019175"/>
              <a:r>
                <a:rPr lang="en-US" altLang="en-US" sz="1000" dirty="0"/>
                <a:t>Papua New Guinea</a:t>
              </a:r>
            </a:p>
            <a:p>
              <a:pPr defTabSz="1019175"/>
              <a:r>
                <a:rPr lang="en-US" altLang="en-US" sz="1000" dirty="0"/>
                <a:t>Philippines      </a:t>
              </a:r>
            </a:p>
            <a:p>
              <a:pPr defTabSz="1019175"/>
              <a:r>
                <a:rPr lang="en-US" altLang="en-US" sz="1000" dirty="0"/>
                <a:t>Poland</a:t>
              </a:r>
            </a:p>
            <a:p>
              <a:pPr defTabSz="1019175"/>
              <a:r>
                <a:rPr lang="en-US" altLang="en-US" sz="1000" dirty="0"/>
                <a:t>Portugal</a:t>
              </a:r>
            </a:p>
            <a:p>
              <a:pPr defTabSz="1019175"/>
              <a:r>
                <a:rPr lang="en-US" altLang="en-US" sz="1000" dirty="0"/>
                <a:t>Qatar</a:t>
              </a:r>
            </a:p>
            <a:p>
              <a:pPr defTabSz="1019175"/>
              <a:r>
                <a:rPr lang="en-US" altLang="en-US" sz="1000" dirty="0"/>
                <a:t>Republic of Korea</a:t>
              </a:r>
            </a:p>
            <a:p>
              <a:pPr defTabSz="1019175"/>
              <a:r>
                <a:rPr lang="en-US" altLang="en-US" sz="1000" dirty="0"/>
                <a:t>Republic of Moldova</a:t>
              </a:r>
            </a:p>
            <a:p>
              <a:pPr defTabSz="1019175"/>
              <a:r>
                <a:rPr lang="en-US" altLang="en-US" sz="1000" dirty="0"/>
                <a:t>Romania</a:t>
              </a:r>
            </a:p>
            <a:p>
              <a:pPr defTabSz="1019175"/>
              <a:r>
                <a:rPr lang="en-US" altLang="en-US" sz="1000" dirty="0"/>
                <a:t>Russian Federation</a:t>
              </a:r>
            </a:p>
            <a:p>
              <a:pPr defTabSz="1019175"/>
              <a:r>
                <a:rPr lang="en-US" altLang="en-US" sz="1000" dirty="0"/>
                <a:t>Rwanda</a:t>
              </a:r>
            </a:p>
            <a:p>
              <a:pPr defTabSz="1019175"/>
              <a:r>
                <a:rPr lang="en-US" altLang="en-US" sz="1000" dirty="0"/>
                <a:t>Saint Kitts and Nevis</a:t>
              </a:r>
            </a:p>
            <a:p>
              <a:pPr defTabSz="1019175"/>
              <a:r>
                <a:rPr lang="en-US" altLang="en-US" sz="1000" dirty="0"/>
                <a:t>Saint Lucia          </a:t>
              </a:r>
            </a:p>
            <a:p>
              <a:pPr defTabSz="1019175"/>
              <a:r>
                <a:rPr lang="en-US" altLang="en-US" sz="1000" dirty="0"/>
                <a:t>Samoa</a:t>
              </a:r>
            </a:p>
            <a:p>
              <a:pPr defTabSz="1019175"/>
              <a:r>
                <a:rPr lang="en-US" altLang="en-US" sz="1000" dirty="0"/>
                <a:t>San Marino</a:t>
              </a:r>
            </a:p>
            <a:p>
              <a:pPr defTabSz="1019175"/>
              <a:r>
                <a:rPr lang="en-US" altLang="en-US" sz="1000" dirty="0"/>
                <a:t>Senegal</a:t>
              </a:r>
            </a:p>
            <a:p>
              <a:pPr defTabSz="1019175"/>
              <a:r>
                <a:rPr lang="en-US" altLang="en-US" sz="1000" dirty="0"/>
                <a:t>Serbia  </a:t>
              </a:r>
            </a:p>
            <a:p>
              <a:pPr defTabSz="1019175"/>
              <a:r>
                <a:rPr lang="en-US" altLang="en-US" sz="1000" dirty="0"/>
                <a:t>Seychelles</a:t>
              </a:r>
            </a:p>
            <a:p>
              <a:pPr defTabSz="1019175"/>
              <a:r>
                <a:rPr lang="en-US" altLang="en-US" sz="1000" dirty="0"/>
                <a:t>Singapore</a:t>
              </a:r>
            </a:p>
            <a:p>
              <a:pPr defTabSz="1019175"/>
              <a:r>
                <a:rPr lang="en-US" altLang="en-US" sz="1000" dirty="0"/>
                <a:t>Slovakia</a:t>
              </a:r>
            </a:p>
            <a:p>
              <a:pPr defTabSz="1019175"/>
              <a:r>
                <a:rPr lang="en-US" altLang="en-US" sz="1000" dirty="0"/>
                <a:t>Slovenia</a:t>
              </a:r>
            </a:p>
            <a:p>
              <a:pPr defTabSz="1019175"/>
              <a:r>
                <a:rPr lang="en-US" altLang="en-US" sz="1000" dirty="0"/>
                <a:t>Solomon Islands</a:t>
              </a:r>
            </a:p>
            <a:p>
              <a:pPr defTabSz="1019175"/>
              <a:r>
                <a:rPr lang="en-US" altLang="en-US" sz="1000" dirty="0"/>
                <a:t>South Africa  </a:t>
              </a:r>
            </a:p>
            <a:p>
              <a:pPr defTabSz="1019175"/>
              <a:endParaRPr lang="en-US" altLang="en-US" sz="1000" dirty="0"/>
            </a:p>
            <a:p>
              <a:pPr defTabSz="1019175"/>
              <a:endParaRPr lang="en-US" altLang="en-US" sz="1000" dirty="0"/>
            </a:p>
            <a:p>
              <a:pPr defTabSz="1019175"/>
              <a:endParaRPr lang="en-US" altLang="en-US" sz="1000" dirty="0"/>
            </a:p>
            <a:p>
              <a:pPr defTabSz="1019175" eaLnBrk="0" hangingPunct="0">
                <a:spcBef>
                  <a:spcPct val="20000"/>
                </a:spcBef>
              </a:pPr>
              <a:endParaRPr lang="en-US" altLang="en-US" sz="1000" dirty="0"/>
            </a:p>
            <a:p>
              <a:pPr defTabSz="1019175" eaLnBrk="0" hangingPunct="0">
                <a:spcBef>
                  <a:spcPct val="20000"/>
                </a:spcBef>
              </a:pPr>
              <a:endParaRPr lang="en-US" altLang="en-US" sz="900" dirty="0">
                <a:solidFill>
                  <a:srgbClr val="000000"/>
                </a:solidFill>
              </a:endParaRPr>
            </a:p>
            <a:p>
              <a:pPr defTabSz="1019175" eaLnBrk="0" hangingPunct="0">
                <a:spcBef>
                  <a:spcPct val="20000"/>
                </a:spcBef>
              </a:pPr>
              <a:endParaRPr lang="en-US" altLang="en-US" sz="900" dirty="0">
                <a:solidFill>
                  <a:srgbClr val="000000"/>
                </a:solidFill>
              </a:endParaRPr>
            </a:p>
            <a:p>
              <a:pPr defTabSz="1019175" eaLnBrk="0" hangingPunct="0">
                <a:spcBef>
                  <a:spcPct val="20000"/>
                </a:spcBef>
              </a:pPr>
              <a:endParaRPr lang="en-US" altLang="en-US" sz="900" dirty="0">
                <a:solidFill>
                  <a:srgbClr val="000000"/>
                </a:solidFill>
              </a:endParaRPr>
            </a:p>
          </p:txBody>
        </p:sp>
        <p:sp>
          <p:nvSpPr>
            <p:cNvPr id="22557" name="Rectangle 55"/>
            <p:cNvSpPr>
              <a:spLocks noChangeArrowheads="1"/>
            </p:cNvSpPr>
            <p:nvPr/>
          </p:nvSpPr>
          <p:spPr bwMode="auto">
            <a:xfrm>
              <a:off x="1961" y="941"/>
              <a:ext cx="982" cy="4848"/>
            </a:xfrm>
            <a:prstGeom prst="rect">
              <a:avLst/>
            </a:prstGeom>
            <a:noFill/>
            <a:ln w="9525">
              <a:noFill/>
              <a:miter lim="800000"/>
              <a:headEnd/>
              <a:tailEnd/>
            </a:ln>
          </p:spPr>
          <p:txBody>
            <a:bodyPr lIns="101823" tIns="50911" rIns="101823" bIns="50911"/>
            <a:lstStyle/>
            <a:p>
              <a:r>
                <a:rPr lang="en-US" altLang="en-US" sz="1000" dirty="0"/>
                <a:t>Iceland</a:t>
              </a:r>
            </a:p>
            <a:p>
              <a:r>
                <a:rPr lang="en-US" altLang="en-US" sz="1000" dirty="0"/>
                <a:t>India</a:t>
              </a:r>
            </a:p>
            <a:p>
              <a:pPr defTabSz="1019175"/>
              <a:r>
                <a:rPr lang="en-US" altLang="en-US" sz="1000" dirty="0"/>
                <a:t>Indonesia</a:t>
              </a:r>
            </a:p>
            <a:p>
              <a:pPr defTabSz="1019175"/>
              <a:r>
                <a:rPr lang="en-US" altLang="en-US" sz="1000" dirty="0"/>
                <a:t>Iraq</a:t>
              </a:r>
            </a:p>
            <a:p>
              <a:pPr defTabSz="1019175"/>
              <a:r>
                <a:rPr lang="en-US" altLang="en-US" sz="1000" dirty="0"/>
                <a:t>Ireland</a:t>
              </a:r>
            </a:p>
            <a:p>
              <a:pPr defTabSz="1019175"/>
              <a:r>
                <a:rPr lang="en-US" altLang="en-US" sz="1000" dirty="0"/>
                <a:t>Italy</a:t>
              </a:r>
            </a:p>
            <a:p>
              <a:pPr defTabSz="1019175"/>
              <a:r>
                <a:rPr lang="en-US" altLang="en-US" sz="1000" dirty="0"/>
                <a:t>Jamaica</a:t>
              </a:r>
            </a:p>
            <a:p>
              <a:pPr defTabSz="1019175"/>
              <a:r>
                <a:rPr lang="en-US" altLang="en-US" sz="1000" dirty="0"/>
                <a:t>Japan</a:t>
              </a:r>
            </a:p>
            <a:p>
              <a:pPr defTabSz="1019175"/>
              <a:r>
                <a:rPr lang="en-US" altLang="en-US" sz="1000" dirty="0"/>
                <a:t>Jordan</a:t>
              </a:r>
            </a:p>
            <a:p>
              <a:pPr defTabSz="1019175"/>
              <a:r>
                <a:rPr lang="en-US" altLang="en-US" sz="1000" dirty="0"/>
                <a:t>Kazakhstan</a:t>
              </a:r>
            </a:p>
            <a:p>
              <a:pPr defTabSz="1019175"/>
              <a:r>
                <a:rPr lang="en-US" altLang="en-US" sz="1000" dirty="0"/>
                <a:t>Kenya</a:t>
              </a:r>
            </a:p>
            <a:p>
              <a:pPr defTabSz="1019175"/>
              <a:r>
                <a:rPr lang="en-US" altLang="en-US" sz="1000" dirty="0"/>
                <a:t>Kuwait</a:t>
              </a:r>
            </a:p>
            <a:p>
              <a:pPr defTabSz="1019175"/>
              <a:r>
                <a:rPr lang="en-US" altLang="en-US" sz="1000" dirty="0"/>
                <a:t>Kyrgyzstan</a:t>
              </a:r>
            </a:p>
            <a:p>
              <a:pPr defTabSz="1019175"/>
              <a:r>
                <a:rPr lang="en-US" altLang="en-US" sz="1000" dirty="0"/>
                <a:t>Lao People’s </a:t>
              </a:r>
            </a:p>
            <a:p>
              <a:pPr defTabSz="1019175"/>
              <a:r>
                <a:rPr lang="en-US" altLang="en-US" sz="1000" dirty="0"/>
                <a:t>  Democratic Republic</a:t>
              </a:r>
            </a:p>
            <a:p>
              <a:pPr defTabSz="1019175"/>
              <a:r>
                <a:rPr lang="en-US" altLang="en-US" sz="1000" dirty="0"/>
                <a:t>Latvia </a:t>
              </a:r>
            </a:p>
            <a:p>
              <a:pPr defTabSz="1019175"/>
              <a:r>
                <a:rPr lang="en-US" altLang="en-US" sz="1000" dirty="0"/>
                <a:t>Lebanon</a:t>
              </a:r>
            </a:p>
            <a:p>
              <a:pPr defTabSz="1019175"/>
              <a:r>
                <a:rPr lang="en-US" altLang="en-US" sz="1000" dirty="0"/>
                <a:t>Liberia</a:t>
              </a:r>
            </a:p>
            <a:p>
              <a:pPr defTabSz="1019175"/>
              <a:r>
                <a:rPr lang="en-US" altLang="en-US" sz="1000" dirty="0"/>
                <a:t>Liechtenstein</a:t>
              </a:r>
            </a:p>
            <a:p>
              <a:pPr defTabSz="1019175"/>
              <a:r>
                <a:rPr lang="en-US" altLang="en-US" sz="1000" dirty="0"/>
                <a:t>Lithuania </a:t>
              </a:r>
            </a:p>
            <a:p>
              <a:pPr defTabSz="1019175"/>
              <a:r>
                <a:rPr lang="en-US" altLang="en-US" sz="1000" dirty="0"/>
                <a:t>Luxembourg</a:t>
              </a:r>
            </a:p>
            <a:p>
              <a:pPr defTabSz="1019175"/>
              <a:r>
                <a:rPr lang="en-US" altLang="en-US" sz="1000" dirty="0"/>
                <a:t>Malawi</a:t>
              </a:r>
            </a:p>
            <a:p>
              <a:pPr defTabSz="1019175"/>
              <a:r>
                <a:rPr lang="en-US" altLang="en-US" sz="1000" dirty="0"/>
                <a:t>Mali</a:t>
              </a:r>
            </a:p>
            <a:p>
              <a:pPr defTabSz="1019175"/>
              <a:r>
                <a:rPr lang="en-US" altLang="en-US" sz="1000" dirty="0"/>
                <a:t>Malta</a:t>
              </a:r>
            </a:p>
            <a:p>
              <a:pPr defTabSz="1019175"/>
              <a:r>
                <a:rPr lang="en-US" altLang="en-US" sz="1000" dirty="0"/>
                <a:t>Marshall Islands</a:t>
              </a:r>
            </a:p>
            <a:p>
              <a:pPr defTabSz="1019175"/>
              <a:r>
                <a:rPr lang="en-US" altLang="en-US" sz="1000" dirty="0"/>
                <a:t>Mauritania</a:t>
              </a:r>
            </a:p>
            <a:p>
              <a:pPr defTabSz="1019175"/>
              <a:r>
                <a:rPr lang="en-US" altLang="en-US" sz="1000" dirty="0"/>
                <a:t>Mauritius</a:t>
              </a:r>
            </a:p>
            <a:p>
              <a:pPr defTabSz="1019175"/>
              <a:r>
                <a:rPr lang="en-US" altLang="en-US" sz="1000" dirty="0"/>
                <a:t>Micronesia (Federated</a:t>
              </a:r>
            </a:p>
            <a:p>
              <a:pPr defTabSz="1019175"/>
              <a:r>
                <a:rPr lang="en-US" altLang="en-US" sz="1000" dirty="0"/>
                <a:t>   States of)</a:t>
              </a:r>
            </a:p>
            <a:p>
              <a:pPr defTabSz="1019175"/>
              <a:r>
                <a:rPr lang="en-US" altLang="en-US" sz="1000" dirty="0"/>
                <a:t>Monaco</a:t>
              </a:r>
            </a:p>
            <a:p>
              <a:pPr defTabSz="1019175"/>
              <a:r>
                <a:rPr lang="en-US" altLang="en-US" sz="1000" dirty="0"/>
                <a:t>Montenegro </a:t>
              </a:r>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a:endParaRPr lang="en-US" altLang="en-US" sz="1000" dirty="0"/>
            </a:p>
            <a:p>
              <a:pPr defTabSz="1019175" eaLnBrk="0" hangingPunct="0">
                <a:spcBef>
                  <a:spcPct val="20000"/>
                </a:spcBef>
              </a:pPr>
              <a:endParaRPr lang="en-US" altLang="en-US" sz="900" dirty="0"/>
            </a:p>
          </p:txBody>
        </p:sp>
        <p:sp>
          <p:nvSpPr>
            <p:cNvPr id="22558" name="Rectangle 56"/>
            <p:cNvSpPr>
              <a:spLocks noChangeArrowheads="1"/>
            </p:cNvSpPr>
            <p:nvPr/>
          </p:nvSpPr>
          <p:spPr bwMode="auto">
            <a:xfrm>
              <a:off x="986" y="912"/>
              <a:ext cx="982" cy="4848"/>
            </a:xfrm>
            <a:prstGeom prst="rect">
              <a:avLst/>
            </a:prstGeom>
            <a:noFill/>
            <a:ln w="9525">
              <a:noFill/>
              <a:miter lim="800000"/>
              <a:headEnd/>
              <a:tailEnd/>
            </a:ln>
          </p:spPr>
          <p:txBody>
            <a:bodyPr lIns="101823" tIns="50911" rIns="101823" bIns="50911"/>
            <a:lstStyle/>
            <a:p>
              <a:pPr defTabSz="644525">
                <a:tabLst>
                  <a:tab pos="1600200" algn="l"/>
                </a:tabLst>
              </a:pPr>
              <a:endParaRPr lang="en-US" altLang="en-US" sz="1000" dirty="0"/>
            </a:p>
          </p:txBody>
        </p:sp>
        <p:sp>
          <p:nvSpPr>
            <p:cNvPr id="22559" name="Rectangle 57"/>
            <p:cNvSpPr>
              <a:spLocks noChangeArrowheads="1"/>
            </p:cNvSpPr>
            <p:nvPr/>
          </p:nvSpPr>
          <p:spPr bwMode="auto">
            <a:xfrm>
              <a:off x="96" y="912"/>
              <a:ext cx="937" cy="4848"/>
            </a:xfrm>
            <a:prstGeom prst="rect">
              <a:avLst/>
            </a:prstGeom>
            <a:noFill/>
            <a:ln w="9525">
              <a:noFill/>
              <a:miter lim="800000"/>
              <a:headEnd/>
              <a:tailEnd/>
            </a:ln>
          </p:spPr>
          <p:txBody>
            <a:bodyPr lIns="101823" tIns="50911" rIns="101823" bIns="50911"/>
            <a:lstStyle/>
            <a:p>
              <a:pPr defTabSz="1019175" eaLnBrk="0" hangingPunct="0">
                <a:spcBef>
                  <a:spcPct val="20000"/>
                </a:spcBef>
              </a:pPr>
              <a:endParaRPr lang="en-US" altLang="en-US" sz="1000" dirty="0"/>
            </a:p>
          </p:txBody>
        </p:sp>
      </p:grpSp>
      <p:sp>
        <p:nvSpPr>
          <p:cNvPr id="22531"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22532" name="Picture 39"/>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22533"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2534"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22535" name="Line 58"/>
          <p:cNvSpPr>
            <a:spLocks noChangeShapeType="1"/>
          </p:cNvSpPr>
          <p:nvPr/>
        </p:nvSpPr>
        <p:spPr bwMode="auto">
          <a:xfrm>
            <a:off x="152400" y="1505779"/>
            <a:ext cx="1487488" cy="0"/>
          </a:xfrm>
          <a:prstGeom prst="line">
            <a:avLst/>
          </a:prstGeom>
          <a:noFill/>
          <a:ln w="9525">
            <a:noFill/>
            <a:round/>
            <a:headEnd/>
            <a:tailEnd/>
          </a:ln>
        </p:spPr>
        <p:txBody>
          <a:bodyPr wrap="none"/>
          <a:lstStyle/>
          <a:p>
            <a:r>
              <a:rPr lang="en-US" sz="1000" dirty="0"/>
              <a:t>Afghanistan</a:t>
            </a:r>
          </a:p>
          <a:p>
            <a:r>
              <a:rPr lang="en-US" sz="1000" dirty="0"/>
              <a:t>Albania</a:t>
            </a:r>
          </a:p>
          <a:p>
            <a:r>
              <a:rPr lang="en-US" sz="1000" dirty="0"/>
              <a:t>Algeria</a:t>
            </a:r>
          </a:p>
          <a:p>
            <a:r>
              <a:rPr lang="en-US" sz="1000" dirty="0"/>
              <a:t>Andorra</a:t>
            </a:r>
          </a:p>
          <a:p>
            <a:r>
              <a:rPr lang="en-US" sz="1000" dirty="0"/>
              <a:t>Angola</a:t>
            </a:r>
          </a:p>
          <a:p>
            <a:r>
              <a:rPr lang="en-US" sz="1000" dirty="0"/>
              <a:t>Antigua and Barbuda</a:t>
            </a:r>
          </a:p>
          <a:p>
            <a:r>
              <a:rPr lang="en-US" sz="1000" dirty="0"/>
              <a:t>Armenia</a:t>
            </a:r>
          </a:p>
          <a:p>
            <a:r>
              <a:rPr lang="en-US" sz="1000" dirty="0"/>
              <a:t>Australia</a:t>
            </a:r>
          </a:p>
          <a:p>
            <a:r>
              <a:rPr lang="en-US" sz="1000" dirty="0"/>
              <a:t>Austria</a:t>
            </a:r>
          </a:p>
          <a:p>
            <a:r>
              <a:rPr lang="en-US" sz="1000" dirty="0"/>
              <a:t>Azerbaijan</a:t>
            </a:r>
          </a:p>
          <a:p>
            <a:r>
              <a:rPr lang="en-US" sz="1000" dirty="0"/>
              <a:t>Bahamas</a:t>
            </a:r>
          </a:p>
          <a:p>
            <a:r>
              <a:rPr lang="en-US" sz="1000" dirty="0"/>
              <a:t>Bahrain</a:t>
            </a:r>
          </a:p>
          <a:p>
            <a:r>
              <a:rPr lang="en-US" sz="1000" dirty="0"/>
              <a:t>Barbados</a:t>
            </a:r>
          </a:p>
          <a:p>
            <a:r>
              <a:rPr lang="en-US" sz="1000" dirty="0"/>
              <a:t>Belarus</a:t>
            </a:r>
          </a:p>
          <a:p>
            <a:r>
              <a:rPr lang="en-US" sz="1000" dirty="0"/>
              <a:t>Belgium</a:t>
            </a:r>
          </a:p>
          <a:p>
            <a:r>
              <a:rPr lang="en-US" sz="1000" dirty="0"/>
              <a:t>Benin</a:t>
            </a:r>
          </a:p>
          <a:p>
            <a:r>
              <a:rPr lang="en-US" sz="1000" dirty="0"/>
              <a:t>Bhutan</a:t>
            </a:r>
          </a:p>
          <a:p>
            <a:r>
              <a:rPr lang="en-US" sz="1000" dirty="0"/>
              <a:t>Bolivia (</a:t>
            </a:r>
            <a:r>
              <a:rPr lang="en-US" sz="1000" dirty="0" err="1"/>
              <a:t>Plurinational</a:t>
            </a:r>
            <a:r>
              <a:rPr lang="en-US" sz="1000" dirty="0"/>
              <a:t> </a:t>
            </a:r>
          </a:p>
          <a:p>
            <a:r>
              <a:rPr lang="en-US" sz="1000" dirty="0"/>
              <a:t>  State of)</a:t>
            </a:r>
          </a:p>
          <a:p>
            <a:r>
              <a:rPr lang="en-US" sz="1000" dirty="0"/>
              <a:t>Bosnia and Herzegovina</a:t>
            </a:r>
          </a:p>
          <a:p>
            <a:r>
              <a:rPr lang="en-US" sz="1000" dirty="0"/>
              <a:t>Botswana</a:t>
            </a:r>
          </a:p>
          <a:p>
            <a:r>
              <a:rPr lang="en-US" sz="1000" dirty="0"/>
              <a:t>Brunei Darussalam</a:t>
            </a:r>
          </a:p>
          <a:p>
            <a:r>
              <a:rPr lang="en-US" sz="1000" dirty="0"/>
              <a:t>Bulgaria</a:t>
            </a:r>
          </a:p>
          <a:p>
            <a:r>
              <a:rPr lang="en-US" sz="1000" dirty="0"/>
              <a:t>Burkina Faso</a:t>
            </a:r>
          </a:p>
          <a:p>
            <a:r>
              <a:rPr lang="en-US" sz="1000" dirty="0"/>
              <a:t>Burundi</a:t>
            </a:r>
          </a:p>
          <a:p>
            <a:r>
              <a:rPr lang="en-US" sz="1000" dirty="0"/>
              <a:t>Cabo Verde</a:t>
            </a:r>
          </a:p>
          <a:p>
            <a:r>
              <a:rPr lang="en-US" sz="1000" dirty="0"/>
              <a:t>Cambodia</a:t>
            </a:r>
          </a:p>
          <a:p>
            <a:r>
              <a:rPr lang="en-US" sz="1000" dirty="0"/>
              <a:t>Cameroon</a:t>
            </a:r>
          </a:p>
          <a:p>
            <a:r>
              <a:rPr lang="en-US" sz="1000" dirty="0"/>
              <a:t>Canada</a:t>
            </a:r>
          </a:p>
          <a:p>
            <a:r>
              <a:rPr lang="en-US" sz="1000" dirty="0"/>
              <a:t>Chile</a:t>
            </a:r>
          </a:p>
          <a:p>
            <a:r>
              <a:rPr lang="en-US" sz="1000" dirty="0"/>
              <a:t>China</a:t>
            </a:r>
          </a:p>
          <a:p>
            <a:endParaRPr lang="en-US" sz="1000" dirty="0"/>
          </a:p>
        </p:txBody>
      </p:sp>
      <p:sp>
        <p:nvSpPr>
          <p:cNvPr id="22536" name="Line 5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22537" name="Line 60"/>
          <p:cNvSpPr>
            <a:spLocks noChangeShapeType="1"/>
          </p:cNvSpPr>
          <p:nvPr/>
        </p:nvSpPr>
        <p:spPr bwMode="auto">
          <a:xfrm>
            <a:off x="17463" y="1505779"/>
            <a:ext cx="0" cy="8004405"/>
          </a:xfrm>
          <a:prstGeom prst="line">
            <a:avLst/>
          </a:prstGeom>
          <a:noFill/>
          <a:ln w="9525">
            <a:noFill/>
            <a:round/>
            <a:headEnd/>
            <a:tailEnd/>
          </a:ln>
        </p:spPr>
        <p:txBody>
          <a:bodyPr wrap="none"/>
          <a:lstStyle/>
          <a:p>
            <a:endParaRPr lang="en-US"/>
          </a:p>
        </p:txBody>
      </p:sp>
      <p:sp>
        <p:nvSpPr>
          <p:cNvPr id="22538" name="Line 6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22539" name="Line 62"/>
          <p:cNvSpPr>
            <a:spLocks noChangeShapeType="1"/>
          </p:cNvSpPr>
          <p:nvPr/>
        </p:nvSpPr>
        <p:spPr bwMode="auto">
          <a:xfrm>
            <a:off x="1563689" y="1474858"/>
            <a:ext cx="1484312" cy="0"/>
          </a:xfrm>
          <a:prstGeom prst="line">
            <a:avLst/>
          </a:prstGeom>
          <a:noFill/>
          <a:ln w="9525">
            <a:noFill/>
            <a:round/>
            <a:headEnd/>
            <a:tailEnd/>
          </a:ln>
        </p:spPr>
        <p:txBody>
          <a:bodyPr wrap="none"/>
          <a:lstStyle/>
          <a:p>
            <a:endParaRPr lang="en-US"/>
          </a:p>
        </p:txBody>
      </p:sp>
      <p:sp>
        <p:nvSpPr>
          <p:cNvPr id="22540" name="Line 6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22541" name="Line 64"/>
          <p:cNvSpPr>
            <a:spLocks noChangeShapeType="1"/>
          </p:cNvSpPr>
          <p:nvPr/>
        </p:nvSpPr>
        <p:spPr bwMode="auto">
          <a:xfrm>
            <a:off x="3198814" y="1505779"/>
            <a:ext cx="1558925" cy="0"/>
          </a:xfrm>
          <a:prstGeom prst="line">
            <a:avLst/>
          </a:prstGeom>
          <a:noFill/>
          <a:ln w="9525">
            <a:noFill/>
            <a:round/>
            <a:headEnd/>
            <a:tailEnd/>
          </a:ln>
        </p:spPr>
        <p:txBody>
          <a:bodyPr wrap="none"/>
          <a:lstStyle/>
          <a:p>
            <a:endParaRPr lang="en-US"/>
          </a:p>
        </p:txBody>
      </p:sp>
      <p:sp>
        <p:nvSpPr>
          <p:cNvPr id="22542" name="Line 6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22543" name="Line 66"/>
          <p:cNvSpPr>
            <a:spLocks noChangeShapeType="1"/>
          </p:cNvSpPr>
          <p:nvPr/>
        </p:nvSpPr>
        <p:spPr bwMode="auto">
          <a:xfrm>
            <a:off x="4757739" y="1585031"/>
            <a:ext cx="1557337" cy="0"/>
          </a:xfrm>
          <a:prstGeom prst="line">
            <a:avLst/>
          </a:prstGeom>
          <a:noFill/>
          <a:ln w="9525">
            <a:noFill/>
            <a:round/>
            <a:headEnd/>
            <a:tailEnd/>
          </a:ln>
        </p:spPr>
        <p:txBody>
          <a:bodyPr wrap="none"/>
          <a:lstStyle/>
          <a:p>
            <a:endParaRPr lang="en-US"/>
          </a:p>
        </p:txBody>
      </p:sp>
      <p:sp>
        <p:nvSpPr>
          <p:cNvPr id="22544" name="Line 6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22545" name="Line 68"/>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22546" name="Line 6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22547" name="Text Box 77"/>
          <p:cNvSpPr txBox="1">
            <a:spLocks noChangeArrowheads="1"/>
          </p:cNvSpPr>
          <p:nvPr/>
        </p:nvSpPr>
        <p:spPr bwMode="auto">
          <a:xfrm>
            <a:off x="108409" y="236067"/>
            <a:ext cx="64710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4 - </a:t>
            </a:r>
            <a:r>
              <a:rPr lang="en-GB" altLang="en-US" sz="3200" dirty="0">
                <a:solidFill>
                  <a:srgbClr val="CC0000"/>
                </a:solidFill>
              </a:rPr>
              <a:t>Regular Budget Assessments</a:t>
            </a:r>
            <a:br>
              <a:rPr lang="en-GB" altLang="en-US" sz="3600" dirty="0"/>
            </a:br>
            <a:r>
              <a:rPr lang="en-GB" altLang="en-US" sz="2000" dirty="0"/>
              <a:t>Fully paid at 31 December 2017: 145 Member States</a:t>
            </a:r>
          </a:p>
        </p:txBody>
      </p:sp>
      <p:grpSp>
        <p:nvGrpSpPr>
          <p:cNvPr id="22548" name="Group 82"/>
          <p:cNvGrpSpPr>
            <a:grpSpLocks/>
          </p:cNvGrpSpPr>
          <p:nvPr/>
        </p:nvGrpSpPr>
        <p:grpSpPr bwMode="auto">
          <a:xfrm>
            <a:off x="7658101" y="2190975"/>
            <a:ext cx="1162050" cy="630710"/>
            <a:chOff x="4824" y="1327"/>
            <a:chExt cx="732" cy="382"/>
          </a:xfrm>
        </p:grpSpPr>
        <p:grpSp>
          <p:nvGrpSpPr>
            <p:cNvPr id="22549" name="Group 83"/>
            <p:cNvGrpSpPr>
              <a:grpSpLocks/>
            </p:cNvGrpSpPr>
            <p:nvPr/>
          </p:nvGrpSpPr>
          <p:grpSpPr bwMode="auto">
            <a:xfrm>
              <a:off x="4830" y="1327"/>
              <a:ext cx="726" cy="382"/>
              <a:chOff x="4830" y="1327"/>
              <a:chExt cx="726" cy="382"/>
            </a:xfrm>
          </p:grpSpPr>
          <p:sp>
            <p:nvSpPr>
              <p:cNvPr id="22551" name="Text Box 84"/>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22552" name="Text Box 85"/>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22553" name="Text Box 86"/>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22550" name="Rectangle 88"/>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2" name="Rectangle 1">
            <a:extLst>
              <a:ext uri="{FF2B5EF4-FFF2-40B4-BE49-F238E27FC236}">
                <a16:creationId xmlns:a16="http://schemas.microsoft.com/office/drawing/2014/main" id="{4091905A-E762-437E-BE84-59507B9A01AF}"/>
              </a:ext>
            </a:extLst>
          </p:cNvPr>
          <p:cNvSpPr/>
          <p:nvPr/>
        </p:nvSpPr>
        <p:spPr>
          <a:xfrm>
            <a:off x="1433513" y="1478566"/>
            <a:ext cx="1871663" cy="5016758"/>
          </a:xfrm>
          <a:prstGeom prst="rect">
            <a:avLst/>
          </a:prstGeom>
        </p:spPr>
        <p:txBody>
          <a:bodyPr wrap="square">
            <a:spAutoFit/>
          </a:bodyPr>
          <a:lstStyle/>
          <a:p>
            <a:r>
              <a:rPr lang="en-US" sz="1000" dirty="0"/>
              <a:t>Costa Rica</a:t>
            </a:r>
          </a:p>
          <a:p>
            <a:r>
              <a:rPr lang="en-US" sz="1000" dirty="0"/>
              <a:t>Côte d'Ivoire</a:t>
            </a:r>
          </a:p>
          <a:p>
            <a:r>
              <a:rPr lang="en-US" sz="1000" dirty="0"/>
              <a:t>Croatia</a:t>
            </a:r>
          </a:p>
          <a:p>
            <a:r>
              <a:rPr lang="en-US" sz="1000" dirty="0"/>
              <a:t>Cuba</a:t>
            </a:r>
          </a:p>
          <a:p>
            <a:r>
              <a:rPr lang="en-US" sz="1000" dirty="0"/>
              <a:t>Cyprus</a:t>
            </a:r>
          </a:p>
          <a:p>
            <a:r>
              <a:rPr lang="en-US" sz="1000" dirty="0"/>
              <a:t>Czech Republic</a:t>
            </a:r>
          </a:p>
          <a:p>
            <a:r>
              <a:rPr lang="en-US" sz="1000" dirty="0"/>
              <a:t>Democratic People’s </a:t>
            </a:r>
          </a:p>
          <a:p>
            <a:r>
              <a:rPr lang="en-US" sz="1000" dirty="0"/>
              <a:t>   Republic of Korea</a:t>
            </a:r>
          </a:p>
          <a:p>
            <a:r>
              <a:rPr lang="en-US" sz="1000" dirty="0"/>
              <a:t>Democratic Republic </a:t>
            </a:r>
          </a:p>
          <a:p>
            <a:r>
              <a:rPr lang="en-US" sz="1000" dirty="0"/>
              <a:t>   of the Congo</a:t>
            </a:r>
          </a:p>
          <a:p>
            <a:r>
              <a:rPr lang="en-US" sz="1000" dirty="0"/>
              <a:t>Denmark</a:t>
            </a:r>
          </a:p>
          <a:p>
            <a:r>
              <a:rPr lang="en-US" sz="1000" dirty="0"/>
              <a:t>Djibouti</a:t>
            </a:r>
          </a:p>
          <a:p>
            <a:r>
              <a:rPr lang="en-US" sz="1000" dirty="0"/>
              <a:t>Dominica</a:t>
            </a:r>
          </a:p>
          <a:p>
            <a:r>
              <a:rPr lang="en-US" sz="1000" dirty="0"/>
              <a:t>Dominican Republic     </a:t>
            </a:r>
          </a:p>
          <a:p>
            <a:r>
              <a:rPr lang="en-US" sz="1000" dirty="0"/>
              <a:t>Ecuador</a:t>
            </a:r>
          </a:p>
          <a:p>
            <a:r>
              <a:rPr lang="en-US" sz="1000" dirty="0"/>
              <a:t>El Salvador</a:t>
            </a:r>
          </a:p>
          <a:p>
            <a:r>
              <a:rPr lang="en-US" sz="1000" dirty="0"/>
              <a:t>Eritrea</a:t>
            </a:r>
          </a:p>
          <a:p>
            <a:r>
              <a:rPr lang="en-US" sz="1000" dirty="0"/>
              <a:t>Estonia </a:t>
            </a:r>
          </a:p>
          <a:p>
            <a:r>
              <a:rPr lang="en-US" sz="1000" dirty="0"/>
              <a:t>Ethiopia</a:t>
            </a:r>
          </a:p>
          <a:p>
            <a:r>
              <a:rPr lang="en-US" sz="1000" dirty="0"/>
              <a:t>Finland</a:t>
            </a:r>
          </a:p>
          <a:p>
            <a:r>
              <a:rPr lang="en-US" sz="1000" dirty="0"/>
              <a:t>France</a:t>
            </a:r>
          </a:p>
          <a:p>
            <a:r>
              <a:rPr lang="en-US" sz="1000" dirty="0"/>
              <a:t>Georgia</a:t>
            </a:r>
          </a:p>
          <a:p>
            <a:r>
              <a:rPr lang="en-US" sz="1000" dirty="0"/>
              <a:t>Germany</a:t>
            </a:r>
          </a:p>
          <a:p>
            <a:r>
              <a:rPr lang="en-US" sz="1000" dirty="0"/>
              <a:t>Ghana</a:t>
            </a:r>
          </a:p>
          <a:p>
            <a:r>
              <a:rPr lang="en-US" sz="1000" dirty="0"/>
              <a:t>Greece</a:t>
            </a:r>
          </a:p>
          <a:p>
            <a:r>
              <a:rPr lang="en-US" sz="1000" dirty="0"/>
              <a:t>Guatemala</a:t>
            </a:r>
          </a:p>
          <a:p>
            <a:r>
              <a:rPr lang="en-US" sz="1000" dirty="0"/>
              <a:t>Guinea</a:t>
            </a:r>
          </a:p>
          <a:p>
            <a:r>
              <a:rPr lang="en-US" sz="1000" dirty="0"/>
              <a:t>Guinea-Bissau</a:t>
            </a:r>
          </a:p>
          <a:p>
            <a:r>
              <a:rPr lang="en-US" sz="1000" dirty="0"/>
              <a:t>Guyana</a:t>
            </a:r>
          </a:p>
          <a:p>
            <a:r>
              <a:rPr lang="en-US" sz="1000" dirty="0"/>
              <a:t>Haiti</a:t>
            </a:r>
          </a:p>
          <a:p>
            <a:r>
              <a:rPr lang="en-US" sz="1000" dirty="0"/>
              <a:t>Hungary</a:t>
            </a:r>
          </a:p>
          <a:p>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6"/>
          <p:cNvSpPr txBox="1">
            <a:spLocks noGrp="1" noChangeArrowheads="1"/>
          </p:cNvSpPr>
          <p:nvPr/>
        </p:nvSpPr>
        <p:spPr bwMode="auto">
          <a:xfrm>
            <a:off x="6192889" y="6484826"/>
            <a:ext cx="2133600" cy="495322"/>
          </a:xfrm>
          <a:prstGeom prst="rect">
            <a:avLst/>
          </a:prstGeom>
          <a:noFill/>
          <a:ln w="9525">
            <a:noFill/>
            <a:miter lim="800000"/>
            <a:headEnd/>
            <a:tailEnd/>
          </a:ln>
        </p:spPr>
        <p:txBody>
          <a:bodyPr/>
          <a:lstStyle/>
          <a:p>
            <a:pPr algn="r"/>
            <a:r>
              <a:rPr lang="en-GB" altLang="en-US" sz="1400" dirty="0"/>
              <a:t>5</a:t>
            </a:r>
          </a:p>
        </p:txBody>
      </p:sp>
      <p:sp>
        <p:nvSpPr>
          <p:cNvPr id="50178" name="Text Box 26"/>
          <p:cNvSpPr txBox="1">
            <a:spLocks noChangeArrowheads="1"/>
          </p:cNvSpPr>
          <p:nvPr/>
        </p:nvSpPr>
        <p:spPr bwMode="auto">
          <a:xfrm>
            <a:off x="12700" y="125622"/>
            <a:ext cx="7280006" cy="861774"/>
          </a:xfrm>
          <a:prstGeom prst="rect">
            <a:avLst/>
          </a:prstGeom>
          <a:noFill/>
          <a:ln w="9525">
            <a:noFill/>
            <a:miter lim="800000"/>
            <a:headEnd/>
            <a:tailEnd/>
          </a:ln>
        </p:spPr>
        <p:txBody>
          <a:bodyPr wrap="none">
            <a:spAutoFit/>
          </a:bodyPr>
          <a:lstStyle/>
          <a:p>
            <a:r>
              <a:rPr lang="en-GB" altLang="ja-JP" sz="3000" dirty="0">
                <a:ea typeface="ＭＳ Ｐゴシック" pitchFamily="34" charset="-128"/>
              </a:rPr>
              <a:t>Chart 5 - </a:t>
            </a:r>
            <a:r>
              <a:rPr lang="en-GB" altLang="en-US" sz="3000" dirty="0">
                <a:solidFill>
                  <a:srgbClr val="CC0000"/>
                </a:solidFill>
              </a:rPr>
              <a:t>Unpaid Regular Budget Assessments</a:t>
            </a:r>
            <a:br>
              <a:rPr lang="en-GB" altLang="en-US" sz="3600" dirty="0"/>
            </a:br>
            <a:r>
              <a:rPr lang="en-GB" altLang="en-US" sz="2000" dirty="0"/>
              <a:t> Actual (US$ millions)</a:t>
            </a:r>
          </a:p>
        </p:txBody>
      </p:sp>
      <p:pic>
        <p:nvPicPr>
          <p:cNvPr id="50179" name="Picture 9"/>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50180"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50181" name="Text Box 6"/>
          <p:cNvSpPr txBox="1">
            <a:spLocks noChangeArrowheads="1"/>
          </p:cNvSpPr>
          <p:nvPr/>
        </p:nvSpPr>
        <p:spPr bwMode="auto">
          <a:xfrm>
            <a:off x="7664450" y="1505779"/>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sp>
        <p:nvSpPr>
          <p:cNvPr id="50182" name="Line 15"/>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0183" name="Line 16"/>
          <p:cNvSpPr>
            <a:spLocks noChangeShapeType="1"/>
          </p:cNvSpPr>
          <p:nvPr/>
        </p:nvSpPr>
        <p:spPr bwMode="auto">
          <a:xfrm>
            <a:off x="12700" y="1505779"/>
            <a:ext cx="0" cy="8004405"/>
          </a:xfrm>
          <a:prstGeom prst="line">
            <a:avLst/>
          </a:prstGeom>
          <a:noFill/>
          <a:ln w="9525">
            <a:noFill/>
            <a:round/>
            <a:headEnd/>
            <a:tailEnd/>
          </a:ln>
        </p:spPr>
        <p:txBody>
          <a:bodyPr wrap="none"/>
          <a:lstStyle/>
          <a:p>
            <a:endParaRPr lang="en-US"/>
          </a:p>
        </p:txBody>
      </p:sp>
      <p:sp>
        <p:nvSpPr>
          <p:cNvPr id="50184" name="Line 17"/>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0185" name="Line 19"/>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0186" name="Line 21"/>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0187" name="Line 23"/>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0188" name="Line 24"/>
          <p:cNvSpPr>
            <a:spLocks noChangeShapeType="1"/>
          </p:cNvSpPr>
          <p:nvPr/>
        </p:nvSpPr>
        <p:spPr bwMode="auto">
          <a:xfrm>
            <a:off x="6315076" y="1505779"/>
            <a:ext cx="1609725" cy="0"/>
          </a:xfrm>
          <a:prstGeom prst="line">
            <a:avLst/>
          </a:prstGeom>
          <a:noFill/>
          <a:ln w="9525">
            <a:noFill/>
            <a:round/>
            <a:headEnd/>
            <a:tailEnd/>
          </a:ln>
        </p:spPr>
        <p:txBody>
          <a:bodyPr wrap="none"/>
          <a:lstStyle/>
          <a:p>
            <a:endParaRPr lang="en-US"/>
          </a:p>
        </p:txBody>
      </p:sp>
      <p:sp>
        <p:nvSpPr>
          <p:cNvPr id="50189" name="Line 25"/>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grpSp>
        <p:nvGrpSpPr>
          <p:cNvPr id="50190" name="Group 119"/>
          <p:cNvGrpSpPr>
            <a:grpSpLocks/>
          </p:cNvGrpSpPr>
          <p:nvPr/>
        </p:nvGrpSpPr>
        <p:grpSpPr bwMode="auto">
          <a:xfrm>
            <a:off x="7658101" y="2190975"/>
            <a:ext cx="1162050" cy="630710"/>
            <a:chOff x="4824" y="1327"/>
            <a:chExt cx="732" cy="382"/>
          </a:xfrm>
        </p:grpSpPr>
        <p:grpSp>
          <p:nvGrpSpPr>
            <p:cNvPr id="50226" name="Group 120"/>
            <p:cNvGrpSpPr>
              <a:grpSpLocks/>
            </p:cNvGrpSpPr>
            <p:nvPr/>
          </p:nvGrpSpPr>
          <p:grpSpPr bwMode="auto">
            <a:xfrm>
              <a:off x="4830" y="1327"/>
              <a:ext cx="726" cy="382"/>
              <a:chOff x="4830" y="1327"/>
              <a:chExt cx="726" cy="382"/>
            </a:xfrm>
          </p:grpSpPr>
          <p:sp>
            <p:nvSpPr>
              <p:cNvPr id="50228" name="Text Box 121"/>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50229" name="Text Box 122"/>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50230" name="Text Box 123"/>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50227" name="Rectangle 125"/>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graphicFrame>
        <p:nvGraphicFramePr>
          <p:cNvPr id="25" name="Group 24"/>
          <p:cNvGraphicFramePr>
            <a:graphicFrameLocks noGrp="1"/>
          </p:cNvGraphicFramePr>
          <p:nvPr>
            <p:extLst>
              <p:ext uri="{D42A27DB-BD31-4B8C-83A1-F6EECF244321}">
                <p14:modId xmlns:p14="http://schemas.microsoft.com/office/powerpoint/2010/main" val="2867706345"/>
              </p:ext>
            </p:extLst>
          </p:nvPr>
        </p:nvGraphicFramePr>
        <p:xfrm>
          <a:off x="914400" y="1585119"/>
          <a:ext cx="5611020" cy="4185337"/>
        </p:xfrm>
        <a:graphic>
          <a:graphicData uri="http://schemas.openxmlformats.org/drawingml/2006/table">
            <a:tbl>
              <a:tblPr/>
              <a:tblGrid>
                <a:gridCol w="1536012">
                  <a:extLst>
                    <a:ext uri="{9D8B030D-6E8A-4147-A177-3AD203B41FA5}">
                      <a16:colId xmlns:a16="http://schemas.microsoft.com/office/drawing/2014/main" val="20000"/>
                    </a:ext>
                  </a:extLst>
                </a:gridCol>
                <a:gridCol w="666922">
                  <a:extLst>
                    <a:ext uri="{9D8B030D-6E8A-4147-A177-3AD203B41FA5}">
                      <a16:colId xmlns:a16="http://schemas.microsoft.com/office/drawing/2014/main" val="20001"/>
                    </a:ext>
                  </a:extLst>
                </a:gridCol>
                <a:gridCol w="474758">
                  <a:extLst>
                    <a:ext uri="{9D8B030D-6E8A-4147-A177-3AD203B41FA5}">
                      <a16:colId xmlns:a16="http://schemas.microsoft.com/office/drawing/2014/main" val="20002"/>
                    </a:ext>
                  </a:extLst>
                </a:gridCol>
                <a:gridCol w="476172">
                  <a:extLst>
                    <a:ext uri="{9D8B030D-6E8A-4147-A177-3AD203B41FA5}">
                      <a16:colId xmlns:a16="http://schemas.microsoft.com/office/drawing/2014/main" val="20003"/>
                    </a:ext>
                  </a:extLst>
                </a:gridCol>
                <a:gridCol w="782786">
                  <a:extLst>
                    <a:ext uri="{9D8B030D-6E8A-4147-A177-3AD203B41FA5}">
                      <a16:colId xmlns:a16="http://schemas.microsoft.com/office/drawing/2014/main" val="20004"/>
                    </a:ext>
                  </a:extLst>
                </a:gridCol>
                <a:gridCol w="490300">
                  <a:extLst>
                    <a:ext uri="{9D8B030D-6E8A-4147-A177-3AD203B41FA5}">
                      <a16:colId xmlns:a16="http://schemas.microsoft.com/office/drawing/2014/main" val="20005"/>
                    </a:ext>
                  </a:extLst>
                </a:gridCol>
                <a:gridCol w="1184070">
                  <a:extLst>
                    <a:ext uri="{9D8B030D-6E8A-4147-A177-3AD203B41FA5}">
                      <a16:colId xmlns:a16="http://schemas.microsoft.com/office/drawing/2014/main" val="20006"/>
                    </a:ext>
                  </a:extLst>
                </a:gridCol>
              </a:tblGrid>
              <a:tr h="762000">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Member State</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gridSpan="2">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r>
                        <a:rPr kumimoji="0" lang="en-GB" altLang="en-US" sz="1700" b="1" i="0" u="none" strike="noStrike" cap="none" normalizeH="0" baseline="0" dirty="0">
                          <a:ln>
                            <a:noFill/>
                          </a:ln>
                          <a:solidFill>
                            <a:schemeClr val="tx1"/>
                          </a:solidFill>
                          <a:effectLst/>
                          <a:latin typeface="Calibri" pitchFamily="34" charset="0"/>
                          <a:cs typeface="Arial" charset="0"/>
                        </a:rPr>
                        <a:t>30 Apr 2018</a:t>
                      </a:r>
                    </a:p>
                  </a:txBody>
                  <a:tcPr marL="91429" marR="91429" marT="47544" marB="47544" anchor="ctr" horzOverflow="overflow">
                    <a:lnL>
                      <a:noFill/>
                    </a:lnL>
                    <a:lnR>
                      <a:noFill/>
                    </a:lnR>
                    <a:lnT>
                      <a:noFill/>
                    </a:lnT>
                    <a:lnB w="1905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0"/>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United States</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73138" rtl="0" eaLnBrk="1" fontAlgn="base" latinLnBrk="0" hangingPunct="1">
                        <a:lnSpc>
                          <a:spcPct val="100000"/>
                        </a:lnSpc>
                        <a:spcBef>
                          <a:spcPct val="2000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938</a:t>
                      </a:r>
                    </a:p>
                  </a:txBody>
                  <a:tcPr marL="91429" marR="91429" marT="47544" marB="47544" anchor="ctr" horzOverflow="overflow">
                    <a:lnL>
                      <a:noFill/>
                    </a:lnL>
                    <a:lnR>
                      <a:noFill/>
                    </a:lnR>
                    <a:lnT w="19050"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519391">
                <a:tc gridSpan="4">
                  <a:txBody>
                    <a:bodyPr/>
                    <a:lstStyle/>
                    <a:p>
                      <a:pPr marL="0" marR="0" lvl="0" indent="0" algn="l" defTabSz="973138" rtl="0" eaLnBrk="1" fontAlgn="base" latinLnBrk="0" hangingPunct="1">
                        <a:lnSpc>
                          <a:spcPct val="100000"/>
                        </a:lnSpc>
                        <a:spcBef>
                          <a:spcPct val="20000"/>
                        </a:spcBef>
                        <a:spcAft>
                          <a:spcPct val="0"/>
                        </a:spcAft>
                        <a:buClrTx/>
                        <a:buSzTx/>
                        <a:buFontTx/>
                        <a:buNone/>
                        <a:tabLst/>
                        <a:defRPr/>
                      </a:pPr>
                      <a:r>
                        <a:rPr kumimoji="0" lang="en-GB" altLang="en-US" sz="1700" b="0" i="0" u="none" strike="noStrike" cap="none" normalizeH="0" baseline="0" dirty="0">
                          <a:ln>
                            <a:noFill/>
                          </a:ln>
                          <a:solidFill>
                            <a:schemeClr val="tx1"/>
                          </a:solidFill>
                          <a:effectLst/>
                          <a:latin typeface="Calibri" pitchFamily="34" charset="0"/>
                          <a:cs typeface="Arial" charset="0"/>
                        </a:rPr>
                        <a:t>Japan</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144</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210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altLang="en-US" sz="1700" b="0" i="0" u="none" strike="noStrike" cap="none" normalizeH="0" baseline="0" dirty="0">
                          <a:ln>
                            <a:noFill/>
                          </a:ln>
                          <a:solidFill>
                            <a:schemeClr val="tx1"/>
                          </a:solidFill>
                          <a:effectLst/>
                          <a:latin typeface="Calibri" pitchFamily="34" charset="0"/>
                          <a:cs typeface="Arial" charset="0"/>
                        </a:rPr>
                        <a:t>Brazil</a:t>
                      </a:r>
                      <a:endParaRPr kumimoji="0" lang="en-GB"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134</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5455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United Kingdom</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66</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444446">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1700" b="0" i="0" u="none" strike="noStrike" cap="none" normalizeH="0" baseline="0" dirty="0">
                          <a:ln>
                            <a:noFill/>
                          </a:ln>
                          <a:solidFill>
                            <a:schemeClr val="tx1"/>
                          </a:solidFill>
                          <a:effectLst/>
                          <a:latin typeface="Calibri" pitchFamily="34" charset="0"/>
                          <a:ea typeface="ＭＳ Ｐゴシック" pitchFamily="34" charset="-128"/>
                          <a:cs typeface="Arial" charset="0"/>
                        </a:rPr>
                        <a:t>Mexico</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dirty="0"/>
                    </a:p>
                  </a:txBody>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45</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519391">
                <a:tc gridSpan="4">
                  <a:txBody>
                    <a:bodyPr/>
                    <a:lstStyle>
                      <a:lvl1pPr defTabSz="973138" eaLnBrk="0" hangingPunct="0">
                        <a:spcBef>
                          <a:spcPct val="20000"/>
                        </a:spcBef>
                        <a:defRPr sz="2800">
                          <a:solidFill>
                            <a:schemeClr val="tx1"/>
                          </a:solidFill>
                          <a:latin typeface="Arial" charset="0"/>
                          <a:cs typeface="Arial" charset="0"/>
                        </a:defRPr>
                      </a:lvl1pPr>
                      <a:lvl2pPr marL="37931725" indent="-37474525" defTabSz="973138"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73138" rtl="0" eaLnBrk="1" fontAlgn="base" latinLnBrk="0" hangingPunct="1">
                        <a:lnSpc>
                          <a:spcPct val="100000"/>
                        </a:lnSpc>
                        <a:spcBef>
                          <a:spcPct val="20000"/>
                        </a:spcBef>
                        <a:spcAft>
                          <a:spcPct val="0"/>
                        </a:spcAft>
                        <a:buClrTx/>
                        <a:buSzTx/>
                        <a:buFontTx/>
                        <a:buNone/>
                        <a:tabLst/>
                      </a:pPr>
                      <a:r>
                        <a:rPr kumimoji="0" lang="en-GB" altLang="en-US" sz="1700" b="0" i="0" u="none" strike="noStrike" cap="none" normalizeH="0" baseline="0" dirty="0">
                          <a:ln>
                            <a:noFill/>
                          </a:ln>
                          <a:solidFill>
                            <a:schemeClr val="tx1"/>
                          </a:solidFill>
                          <a:effectLst/>
                          <a:latin typeface="Calibri" pitchFamily="34" charset="0"/>
                          <a:cs typeface="Arial" charset="0"/>
                        </a:rPr>
                        <a:t>Other Member States</a:t>
                      </a:r>
                    </a:p>
                  </a:txBody>
                  <a:tcPr marL="91429" marR="91429" marT="47544" marB="47544" anchor="ctr" horzOverflow="overflow">
                    <a:lnL>
                      <a:noFill/>
                    </a:lnL>
                    <a:lnR>
                      <a:noFill/>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a:noFill/>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r>
                        <a:rPr kumimoji="0" lang="en-US" altLang="en-US" sz="1700" b="0" i="0" u="none" strike="noStrike" cap="none" normalizeH="0" baseline="0" dirty="0">
                          <a:ln>
                            <a:noFill/>
                          </a:ln>
                          <a:solidFill>
                            <a:schemeClr val="tx1"/>
                          </a:solidFill>
                          <a:effectLst/>
                          <a:latin typeface="Calibri" pitchFamily="34" charset="0"/>
                          <a:cs typeface="Arial" charset="0"/>
                        </a:rPr>
                        <a:t>234</a:t>
                      </a:r>
                    </a:p>
                  </a:txBody>
                  <a:tcPr marL="91429" marR="91429" marT="47544" marB="47544"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141530">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700" b="1" i="0" u="none" strike="noStrike" cap="none" normalizeH="0" baseline="0" dirty="0">
                          <a:ln>
                            <a:noFill/>
                          </a:ln>
                          <a:solidFill>
                            <a:schemeClr val="tx1"/>
                          </a:solidFill>
                          <a:effectLst/>
                          <a:latin typeface="Calibri" pitchFamily="34" charset="0"/>
                          <a:cs typeface="Arial" charset="0"/>
                        </a:rPr>
                        <a:t>Total</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700" b="0"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gridSpan="3">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457200" rtl="0" eaLnBrk="1" fontAlgn="base" latinLnBrk="0" hangingPunct="1">
                        <a:lnSpc>
                          <a:spcPct val="100000"/>
                        </a:lnSpc>
                        <a:spcBef>
                          <a:spcPct val="0"/>
                        </a:spcBef>
                        <a:spcAft>
                          <a:spcPct val="0"/>
                        </a:spcAft>
                        <a:buClrTx/>
                        <a:buSzTx/>
                        <a:buFontTx/>
                        <a:buNone/>
                        <a:tabLst/>
                      </a:pPr>
                      <a:endParaRPr kumimoji="0" lang="en-US" altLang="en-US" sz="1700" b="1" i="0" u="none" strike="noStrike" cap="none" normalizeH="0" baseline="0" dirty="0">
                        <a:ln>
                          <a:noFill/>
                        </a:ln>
                        <a:solidFill>
                          <a:schemeClr val="tx1"/>
                        </a:solidFill>
                        <a:effectLst/>
                        <a:latin typeface="Calibri" pitchFamily="34" charset="0"/>
                        <a:cs typeface="Arial" charset="0"/>
                      </a:endParaRP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gridSpan="2">
                  <a:txBody>
                    <a:bodyPr/>
                    <a:lstStyle>
                      <a:lvl1pPr defTabSz="457200" eaLnBrk="0" hangingPunct="0">
                        <a:spcBef>
                          <a:spcPct val="20000"/>
                        </a:spcBef>
                        <a:defRPr sz="2800">
                          <a:solidFill>
                            <a:schemeClr val="tx1"/>
                          </a:solidFill>
                          <a:latin typeface="Arial" charset="0"/>
                          <a:cs typeface="Arial" charset="0"/>
                        </a:defRPr>
                      </a:lvl1pPr>
                      <a:lvl2pPr marL="37931725" indent="-37474525" defTabSz="457200"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marL="457200" eaLnBrk="0" fontAlgn="base" hangingPunct="0">
                        <a:spcBef>
                          <a:spcPct val="20000"/>
                        </a:spcBef>
                        <a:spcAft>
                          <a:spcPct val="0"/>
                        </a:spcAft>
                        <a:defRPr>
                          <a:solidFill>
                            <a:schemeClr val="tx1"/>
                          </a:solidFill>
                          <a:latin typeface="Arial" charset="0"/>
                          <a:cs typeface="Arial" charset="0"/>
                        </a:defRPr>
                      </a:lvl6pPr>
                      <a:lvl7pPr marL="914400" eaLnBrk="0" fontAlgn="base" hangingPunct="0">
                        <a:spcBef>
                          <a:spcPct val="20000"/>
                        </a:spcBef>
                        <a:spcAft>
                          <a:spcPct val="0"/>
                        </a:spcAft>
                        <a:defRPr>
                          <a:solidFill>
                            <a:schemeClr val="tx1"/>
                          </a:solidFill>
                          <a:latin typeface="Arial" charset="0"/>
                          <a:cs typeface="Arial" charset="0"/>
                        </a:defRPr>
                      </a:lvl7pPr>
                      <a:lvl8pPr marL="1371600" eaLnBrk="0" fontAlgn="base" hangingPunct="0">
                        <a:spcBef>
                          <a:spcPct val="20000"/>
                        </a:spcBef>
                        <a:spcAft>
                          <a:spcPct val="0"/>
                        </a:spcAft>
                        <a:defRPr>
                          <a:solidFill>
                            <a:schemeClr val="tx1"/>
                          </a:solidFill>
                          <a:latin typeface="Arial" charset="0"/>
                          <a:cs typeface="Arial" charset="0"/>
                        </a:defRPr>
                      </a:lvl8pPr>
                      <a:lvl9pPr marL="1828800"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defRPr/>
                      </a:pPr>
                      <a:r>
                        <a:rPr kumimoji="0" lang="en-US" altLang="en-US" sz="1700" b="1" i="0" u="none" strike="noStrike" cap="none" normalizeH="0" baseline="0" dirty="0">
                          <a:ln>
                            <a:noFill/>
                          </a:ln>
                          <a:solidFill>
                            <a:schemeClr val="tx1"/>
                          </a:solidFill>
                          <a:effectLst/>
                          <a:latin typeface="Calibri" pitchFamily="34" charset="0"/>
                          <a:cs typeface="Arial" charset="0"/>
                        </a:rPr>
                        <a:t>1,561</a:t>
                      </a:r>
                    </a:p>
                  </a:txBody>
                  <a:tcPr marL="91429" marR="91429" marT="47544" marB="47544" anchor="ctr" horzOverflow="overflow">
                    <a:lnL>
                      <a:noFill/>
                    </a:lnL>
                    <a:lnR>
                      <a:noFill/>
                    </a:lnR>
                    <a:lnT>
                      <a:noFill/>
                    </a:lnT>
                    <a:lnB w="38100" cap="flat" cmpd="sng" algn="ctr">
                      <a:solidFill>
                        <a:schemeClr val="bg2"/>
                      </a:solidFill>
                      <a:prstDash val="solid"/>
                      <a:round/>
                      <a:headEnd type="none" w="med" len="med"/>
                      <a:tailEnd type="none" w="med" len="med"/>
                    </a:lnB>
                    <a:lnTlToBr>
                      <a:noFill/>
                    </a:lnTlToBr>
                    <a:lnBlToTr>
                      <a:noFill/>
                    </a:lnBlToTr>
                    <a:noFill/>
                  </a:tcPr>
                </a:tc>
                <a:tc hMerge="1">
                  <a:txBody>
                    <a:bodyPr/>
                    <a:lstStyle/>
                    <a:p>
                      <a:endParaRPr lang="en-GB"/>
                    </a:p>
                  </a:txBody>
                  <a:tcPr/>
                </a:tc>
                <a:extLst>
                  <a:ext uri="{0D108BD9-81ED-4DB2-BD59-A6C34878D82A}">
                    <a16:rowId xmlns:a16="http://schemas.microsoft.com/office/drawing/2014/main" val="10007"/>
                  </a:ext>
                </a:extLst>
              </a:tr>
            </a:tbl>
          </a:graphicData>
        </a:graphic>
      </p:graphicFrame>
      <p:sp>
        <p:nvSpPr>
          <p:cNvPr id="24" name="Text Box 46">
            <a:extLst>
              <a:ext uri="{FF2B5EF4-FFF2-40B4-BE49-F238E27FC236}">
                <a16:creationId xmlns:a16="http://schemas.microsoft.com/office/drawing/2014/main" id="{3109C49C-7FE3-400F-84BE-2F794FD71AD2}"/>
              </a:ext>
            </a:extLst>
          </p:cNvPr>
          <p:cNvSpPr txBox="1">
            <a:spLocks noChangeArrowheads="1"/>
          </p:cNvSpPr>
          <p:nvPr/>
        </p:nvSpPr>
        <p:spPr bwMode="auto">
          <a:xfrm>
            <a:off x="762000" y="6368179"/>
            <a:ext cx="653070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kumimoji="1"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kumimoji="1"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kumimoji="1"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kumimoji="1"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kumimoji="0" lang="en-GB" altLang="ja-JP" sz="1300" dirty="0">
                <a:latin typeface="Calibri" panose="020F0502020204030204" pitchFamily="34" charset="0"/>
                <a:ea typeface="ＭＳ Ｐゴシック" panose="020B0600070205080204" pitchFamily="34" charset="-128"/>
              </a:rPr>
              <a:t>*Paid in full subsequent to cut-off date of 30 April 2018</a:t>
            </a:r>
          </a:p>
        </p:txBody>
      </p:sp>
      <p:sp>
        <p:nvSpPr>
          <p:cNvPr id="3" name="TextBox 2">
            <a:extLst>
              <a:ext uri="{FF2B5EF4-FFF2-40B4-BE49-F238E27FC236}">
                <a16:creationId xmlns:a16="http://schemas.microsoft.com/office/drawing/2014/main" id="{F0375B7A-ED6C-4D4E-946C-5C59E800ECCF}"/>
              </a:ext>
            </a:extLst>
          </p:cNvPr>
          <p:cNvSpPr txBox="1"/>
          <p:nvPr/>
        </p:nvSpPr>
        <p:spPr>
          <a:xfrm>
            <a:off x="6362701" y="4005470"/>
            <a:ext cx="285749" cy="323165"/>
          </a:xfrm>
          <a:prstGeom prst="rect">
            <a:avLst/>
          </a:prstGeom>
          <a:noFill/>
        </p:spPr>
        <p:txBody>
          <a:bodyPr wrap="square" rtlCol="0">
            <a:spAutoFit/>
          </a:bodyPr>
          <a:lstStyle/>
          <a:p>
            <a:r>
              <a:rPr lang="en-US"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6"/>
          <p:cNvSpPr txBox="1">
            <a:spLocks noGrp="1" noChangeArrowheads="1"/>
          </p:cNvSpPr>
          <p:nvPr/>
        </p:nvSpPr>
        <p:spPr bwMode="auto">
          <a:xfrm>
            <a:off x="6425473" y="6610281"/>
            <a:ext cx="2133600" cy="495322"/>
          </a:xfrm>
          <a:prstGeom prst="rect">
            <a:avLst/>
          </a:prstGeom>
          <a:noFill/>
          <a:ln w="9525">
            <a:noFill/>
            <a:miter lim="800000"/>
            <a:headEnd/>
            <a:tailEnd/>
          </a:ln>
        </p:spPr>
        <p:txBody>
          <a:bodyPr/>
          <a:lstStyle/>
          <a:p>
            <a:pPr algn="r"/>
            <a:r>
              <a:rPr lang="en-GB" altLang="en-US" sz="1400" dirty="0"/>
              <a:t>6</a:t>
            </a:r>
          </a:p>
        </p:txBody>
      </p:sp>
      <p:sp>
        <p:nvSpPr>
          <p:cNvPr id="26626" name="Text Box 7"/>
          <p:cNvSpPr txBox="1">
            <a:spLocks noChangeArrowheads="1"/>
          </p:cNvSpPr>
          <p:nvPr/>
        </p:nvSpPr>
        <p:spPr bwMode="auto">
          <a:xfrm>
            <a:off x="790453" y="5058604"/>
            <a:ext cx="184150" cy="237755"/>
          </a:xfrm>
          <a:prstGeom prst="rect">
            <a:avLst/>
          </a:prstGeom>
          <a:noFill/>
          <a:ln w="9525">
            <a:noFill/>
            <a:miter lim="800000"/>
            <a:headEnd/>
            <a:tailEnd/>
          </a:ln>
        </p:spPr>
        <p:txBody>
          <a:bodyPr wrap="none">
            <a:spAutoFit/>
          </a:bodyPr>
          <a:lstStyle/>
          <a:p>
            <a:endParaRPr lang="en-US" altLang="en-US" sz="900"/>
          </a:p>
        </p:txBody>
      </p:sp>
      <p:pic>
        <p:nvPicPr>
          <p:cNvPr id="26627" name="Picture 39"/>
          <p:cNvPicPr>
            <a:picLocks noChangeAspect="1" noChangeArrowheads="1"/>
          </p:cNvPicPr>
          <p:nvPr/>
        </p:nvPicPr>
        <p:blipFill>
          <a:blip r:embed="rId2"/>
          <a:srcRect/>
          <a:stretch>
            <a:fillRect/>
          </a:stretch>
        </p:blipFill>
        <p:spPr bwMode="auto">
          <a:xfrm>
            <a:off x="8077200" y="396258"/>
            <a:ext cx="838200" cy="784260"/>
          </a:xfrm>
          <a:prstGeom prst="rect">
            <a:avLst/>
          </a:prstGeom>
          <a:noFill/>
          <a:ln w="9525">
            <a:noFill/>
            <a:miter lim="800000"/>
            <a:headEnd/>
            <a:tailEnd/>
          </a:ln>
        </p:spPr>
      </p:pic>
      <p:sp>
        <p:nvSpPr>
          <p:cNvPr id="26628" name="Text Box 6"/>
          <p:cNvSpPr txBox="1">
            <a:spLocks noChangeArrowheads="1"/>
          </p:cNvSpPr>
          <p:nvPr/>
        </p:nvSpPr>
        <p:spPr bwMode="auto">
          <a:xfrm>
            <a:off x="7919311" y="1620737"/>
            <a:ext cx="1096962" cy="379747"/>
          </a:xfrm>
          <a:prstGeom prst="rect">
            <a:avLst/>
          </a:prstGeom>
          <a:noFill/>
          <a:ln w="9525">
            <a:noFill/>
            <a:miter lim="800000"/>
            <a:headEnd/>
            <a:tailEnd/>
          </a:ln>
        </p:spPr>
        <p:txBody>
          <a:bodyPr wrap="none">
            <a:spAutoFit/>
          </a:bodyPr>
          <a:lstStyle/>
          <a:p>
            <a:r>
              <a:rPr lang="en-US" altLang="zh-CN" sz="900" i="1">
                <a:ea typeface="SimSun" pitchFamily="2" charset="-122"/>
              </a:rPr>
              <a:t>The United Nations </a:t>
            </a:r>
            <a:br>
              <a:rPr lang="en-US" altLang="zh-CN" sz="900" i="1">
                <a:ea typeface="SimSun" pitchFamily="2" charset="-122"/>
              </a:rPr>
            </a:br>
            <a:r>
              <a:rPr lang="en-US" altLang="zh-CN" sz="900" i="1">
                <a:ea typeface="SimSun" pitchFamily="2" charset="-122"/>
              </a:rPr>
              <a:t>Financial Situation</a:t>
            </a:r>
            <a:endParaRPr lang="en-GB" altLang="en-US" sz="900" i="1"/>
          </a:p>
        </p:txBody>
      </p:sp>
      <p:sp>
        <p:nvSpPr>
          <p:cNvPr id="26629" name="Line 58"/>
          <p:cNvSpPr>
            <a:spLocks noChangeShapeType="1"/>
          </p:cNvSpPr>
          <p:nvPr/>
        </p:nvSpPr>
        <p:spPr bwMode="auto">
          <a:xfrm>
            <a:off x="-320002" y="1137304"/>
            <a:ext cx="1487488" cy="0"/>
          </a:xfrm>
          <a:prstGeom prst="line">
            <a:avLst/>
          </a:prstGeom>
          <a:noFill/>
          <a:ln w="9525">
            <a:noFill/>
            <a:round/>
            <a:headEnd/>
            <a:tailEnd/>
          </a:ln>
        </p:spPr>
        <p:txBody>
          <a:bodyPr wrap="none"/>
          <a:lstStyle/>
          <a:p>
            <a:endParaRPr lang="en-US"/>
          </a:p>
        </p:txBody>
      </p:sp>
      <p:sp>
        <p:nvSpPr>
          <p:cNvPr id="26631" name="Line 64"/>
          <p:cNvSpPr>
            <a:spLocks noChangeShapeType="1"/>
          </p:cNvSpPr>
          <p:nvPr/>
        </p:nvSpPr>
        <p:spPr bwMode="auto">
          <a:xfrm>
            <a:off x="2875699" y="1468151"/>
            <a:ext cx="1558925" cy="0"/>
          </a:xfrm>
          <a:prstGeom prst="line">
            <a:avLst/>
          </a:prstGeom>
          <a:noFill/>
          <a:ln w="9525">
            <a:noFill/>
            <a:round/>
            <a:headEnd/>
            <a:tailEnd/>
          </a:ln>
        </p:spPr>
        <p:txBody>
          <a:bodyPr wrap="none"/>
          <a:lstStyle/>
          <a:p>
            <a:endParaRPr lang="en-US"/>
          </a:p>
        </p:txBody>
      </p:sp>
      <p:sp>
        <p:nvSpPr>
          <p:cNvPr id="26632" name="Line 66"/>
          <p:cNvSpPr>
            <a:spLocks noChangeShapeType="1"/>
          </p:cNvSpPr>
          <p:nvPr/>
        </p:nvSpPr>
        <p:spPr bwMode="auto">
          <a:xfrm>
            <a:off x="4663224" y="1520254"/>
            <a:ext cx="1557337" cy="0"/>
          </a:xfrm>
          <a:prstGeom prst="line">
            <a:avLst/>
          </a:prstGeom>
          <a:noFill/>
          <a:ln w="9525">
            <a:noFill/>
            <a:round/>
            <a:headEnd/>
            <a:tailEnd/>
          </a:ln>
        </p:spPr>
        <p:txBody>
          <a:bodyPr wrap="none"/>
          <a:lstStyle/>
          <a:p>
            <a:endParaRPr lang="en-US"/>
          </a:p>
        </p:txBody>
      </p:sp>
      <p:sp>
        <p:nvSpPr>
          <p:cNvPr id="26633" name="Line 68"/>
          <p:cNvSpPr>
            <a:spLocks noChangeShapeType="1"/>
          </p:cNvSpPr>
          <p:nvPr/>
        </p:nvSpPr>
        <p:spPr bwMode="auto">
          <a:xfrm>
            <a:off x="6276124" y="1541623"/>
            <a:ext cx="1609725" cy="0"/>
          </a:xfrm>
          <a:prstGeom prst="line">
            <a:avLst/>
          </a:prstGeom>
          <a:noFill/>
          <a:ln w="9525">
            <a:noFill/>
            <a:round/>
            <a:headEnd/>
            <a:tailEnd/>
          </a:ln>
        </p:spPr>
        <p:txBody>
          <a:bodyPr wrap="none"/>
          <a:lstStyle/>
          <a:p>
            <a:endParaRPr lang="en-US"/>
          </a:p>
        </p:txBody>
      </p:sp>
      <p:sp>
        <p:nvSpPr>
          <p:cNvPr id="26634" name="Text Box 38"/>
          <p:cNvSpPr txBox="1">
            <a:spLocks noChangeArrowheads="1"/>
          </p:cNvSpPr>
          <p:nvPr/>
        </p:nvSpPr>
        <p:spPr bwMode="auto">
          <a:xfrm>
            <a:off x="5745104" y="818986"/>
            <a:ext cx="627856" cy="313627"/>
          </a:xfrm>
          <a:prstGeom prst="rect">
            <a:avLst/>
          </a:prstGeom>
          <a:noFill/>
          <a:ln w="9525">
            <a:solidFill>
              <a:srgbClr val="000000"/>
            </a:solidFill>
            <a:miter lim="800000"/>
            <a:headEnd/>
            <a:tailEnd/>
          </a:ln>
        </p:spPr>
        <p:txBody>
          <a:bodyPr wrap="square" lIns="97234" tIns="48617" rIns="97234" bIns="48617">
            <a:spAutoFit/>
          </a:bodyPr>
          <a:lstStyle/>
          <a:p>
            <a:pPr algn="ctr" defTabSz="973138"/>
            <a:r>
              <a:rPr lang="en-US" altLang="en-US" sz="1400" dirty="0">
                <a:ea typeface="ＭＳ Ｐゴシック" charset="-128"/>
              </a:rPr>
              <a:t>2018</a:t>
            </a:r>
          </a:p>
        </p:txBody>
      </p:sp>
      <p:sp>
        <p:nvSpPr>
          <p:cNvPr id="26635" name="Text Box 40"/>
          <p:cNvSpPr txBox="1">
            <a:spLocks noChangeArrowheads="1"/>
          </p:cNvSpPr>
          <p:nvPr/>
        </p:nvSpPr>
        <p:spPr bwMode="auto">
          <a:xfrm>
            <a:off x="5383605" y="6682757"/>
            <a:ext cx="1444625" cy="313627"/>
          </a:xfrm>
          <a:prstGeom prst="rect">
            <a:avLst/>
          </a:prstGeom>
          <a:noFill/>
          <a:ln w="25400">
            <a:solidFill>
              <a:srgbClr val="FF3300"/>
            </a:solidFill>
            <a:miter lim="800000"/>
            <a:headEnd/>
            <a:tailEnd/>
          </a:ln>
        </p:spPr>
        <p:txBody>
          <a:bodyPr lIns="97234" tIns="48617" rIns="97234" bIns="48617">
            <a:spAutoFit/>
          </a:bodyPr>
          <a:lstStyle/>
          <a:p>
            <a:pPr algn="ctr" defTabSz="973138">
              <a:spcBef>
                <a:spcPct val="50000"/>
              </a:spcBef>
            </a:pPr>
            <a:r>
              <a:rPr lang="en-US" altLang="en-US" sz="1400" dirty="0">
                <a:ea typeface="ＭＳ Ｐゴシック" charset="-128"/>
              </a:rPr>
              <a:t>TOTAL: 88</a:t>
            </a:r>
          </a:p>
        </p:txBody>
      </p:sp>
      <p:sp>
        <p:nvSpPr>
          <p:cNvPr id="26639" name="Rectangle 36"/>
          <p:cNvSpPr>
            <a:spLocks noChangeArrowheads="1"/>
          </p:cNvSpPr>
          <p:nvPr/>
        </p:nvSpPr>
        <p:spPr bwMode="auto">
          <a:xfrm>
            <a:off x="5184157" y="1135701"/>
            <a:ext cx="1140623"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FEB</a:t>
            </a:r>
            <a:r>
              <a:rPr lang="en-US" altLang="en-US" sz="900" dirty="0"/>
              <a:t>.</a:t>
            </a:r>
          </a:p>
          <a:p>
            <a:pPr marL="63500" defTabSz="973138">
              <a:spcBef>
                <a:spcPct val="20000"/>
              </a:spcBef>
            </a:pPr>
            <a:r>
              <a:rPr lang="en-US" altLang="en-US" sz="900" dirty="0"/>
              <a:t>Algeria</a:t>
            </a:r>
          </a:p>
          <a:p>
            <a:pPr marL="63500" defTabSz="973138">
              <a:spcBef>
                <a:spcPct val="20000"/>
              </a:spcBef>
            </a:pPr>
            <a:r>
              <a:rPr lang="en-US" altLang="en-US" sz="900" dirty="0"/>
              <a:t>Austria</a:t>
            </a:r>
          </a:p>
          <a:p>
            <a:pPr marL="63500" defTabSz="973138">
              <a:spcBef>
                <a:spcPct val="20000"/>
              </a:spcBef>
            </a:pPr>
            <a:r>
              <a:rPr lang="en-US" altLang="en-US" sz="900" dirty="0"/>
              <a:t>Bahamas</a:t>
            </a:r>
          </a:p>
          <a:p>
            <a:pPr marL="63500" defTabSz="973138">
              <a:spcBef>
                <a:spcPct val="20000"/>
              </a:spcBef>
            </a:pPr>
            <a:r>
              <a:rPr lang="en-US" altLang="en-US" sz="900" dirty="0"/>
              <a:t>Bhutan</a:t>
            </a:r>
          </a:p>
          <a:p>
            <a:pPr marL="63500" defTabSz="973138">
              <a:spcBef>
                <a:spcPct val="20000"/>
              </a:spcBef>
            </a:pPr>
            <a:r>
              <a:rPr lang="en-US" altLang="en-US" sz="900" dirty="0"/>
              <a:t>Bulgaria</a:t>
            </a:r>
          </a:p>
          <a:p>
            <a:pPr marL="63500" defTabSz="973138">
              <a:spcBef>
                <a:spcPct val="20000"/>
              </a:spcBef>
            </a:pPr>
            <a:r>
              <a:rPr lang="en-US" altLang="en-US" sz="900" dirty="0"/>
              <a:t>China</a:t>
            </a:r>
          </a:p>
          <a:p>
            <a:pPr marL="63500" defTabSz="973138">
              <a:spcBef>
                <a:spcPct val="20000"/>
              </a:spcBef>
            </a:pPr>
            <a:r>
              <a:rPr lang="en-US" altLang="en-US" sz="900" dirty="0"/>
              <a:t>Croatia</a:t>
            </a:r>
          </a:p>
          <a:p>
            <a:pPr marL="63500" defTabSz="973138">
              <a:spcBef>
                <a:spcPct val="20000"/>
              </a:spcBef>
            </a:pPr>
            <a:r>
              <a:rPr lang="en-US" altLang="en-US" sz="900" dirty="0"/>
              <a:t>Cuba</a:t>
            </a:r>
          </a:p>
          <a:p>
            <a:pPr marL="63500" defTabSz="973138">
              <a:spcBef>
                <a:spcPct val="20000"/>
              </a:spcBef>
            </a:pPr>
            <a:r>
              <a:rPr lang="en-US" altLang="en-US" sz="900" dirty="0"/>
              <a:t>Cyprus</a:t>
            </a:r>
          </a:p>
          <a:p>
            <a:pPr marL="63500" defTabSz="973138">
              <a:spcBef>
                <a:spcPct val="20000"/>
              </a:spcBef>
            </a:pPr>
            <a:r>
              <a:rPr lang="en-US" altLang="en-US" sz="900" dirty="0"/>
              <a:t>Equatorial Guinea</a:t>
            </a:r>
          </a:p>
          <a:p>
            <a:pPr marL="63500" defTabSz="973138">
              <a:spcBef>
                <a:spcPct val="20000"/>
              </a:spcBef>
            </a:pPr>
            <a:r>
              <a:rPr lang="en-US" altLang="en-US" sz="900" dirty="0"/>
              <a:t>Germany</a:t>
            </a:r>
          </a:p>
          <a:p>
            <a:pPr marL="63500" defTabSz="973138">
              <a:spcBef>
                <a:spcPct val="20000"/>
              </a:spcBef>
            </a:pPr>
            <a:r>
              <a:rPr lang="en-US" altLang="en-US" sz="900" dirty="0"/>
              <a:t>Ireland</a:t>
            </a:r>
          </a:p>
          <a:p>
            <a:pPr marL="63500" defTabSz="973138">
              <a:spcBef>
                <a:spcPct val="20000"/>
              </a:spcBef>
            </a:pPr>
            <a:r>
              <a:rPr lang="en-US" altLang="en-US" sz="900" dirty="0"/>
              <a:t>Kuwait</a:t>
            </a:r>
          </a:p>
          <a:p>
            <a:pPr marL="63500" defTabSz="973138">
              <a:spcBef>
                <a:spcPct val="20000"/>
              </a:spcBef>
            </a:pPr>
            <a:r>
              <a:rPr lang="en-US" altLang="en-US" sz="900" dirty="0"/>
              <a:t>Mauritius</a:t>
            </a:r>
          </a:p>
          <a:p>
            <a:pPr marL="63500" defTabSz="973138">
              <a:spcBef>
                <a:spcPct val="20000"/>
              </a:spcBef>
            </a:pPr>
            <a:r>
              <a:rPr lang="en-US" altLang="en-US" sz="900" dirty="0"/>
              <a:t>Micronesia</a:t>
            </a:r>
          </a:p>
          <a:p>
            <a:pPr marL="63500" defTabSz="973138">
              <a:spcBef>
                <a:spcPct val="20000"/>
              </a:spcBef>
            </a:pPr>
            <a:r>
              <a:rPr lang="en-US" altLang="en-US" sz="900" dirty="0"/>
              <a:t>Montenegro</a:t>
            </a:r>
          </a:p>
          <a:p>
            <a:pPr marL="63500" defTabSz="973138">
              <a:spcBef>
                <a:spcPct val="20000"/>
              </a:spcBef>
            </a:pPr>
            <a:r>
              <a:rPr lang="en-US" altLang="en-US" sz="900" dirty="0"/>
              <a:t>Morocco</a:t>
            </a:r>
          </a:p>
          <a:p>
            <a:pPr marL="63500" defTabSz="973138">
              <a:spcBef>
                <a:spcPct val="20000"/>
              </a:spcBef>
            </a:pPr>
            <a:r>
              <a:rPr lang="en-US" altLang="en-US" sz="900" dirty="0"/>
              <a:t>Netherlands</a:t>
            </a:r>
          </a:p>
          <a:p>
            <a:pPr marL="63500" defTabSz="973138">
              <a:spcBef>
                <a:spcPct val="20000"/>
              </a:spcBef>
            </a:pPr>
            <a:r>
              <a:rPr lang="en-US" altLang="en-US" sz="900" dirty="0"/>
              <a:t>Qatar</a:t>
            </a:r>
          </a:p>
          <a:p>
            <a:pPr marL="63500" defTabSz="973138">
              <a:spcBef>
                <a:spcPct val="20000"/>
              </a:spcBef>
            </a:pPr>
            <a:r>
              <a:rPr lang="en-US" altLang="en-US" sz="900" dirty="0"/>
              <a:t>Republic of Korea</a:t>
            </a:r>
          </a:p>
          <a:p>
            <a:pPr marL="63500" defTabSz="973138">
              <a:spcBef>
                <a:spcPct val="20000"/>
              </a:spcBef>
            </a:pPr>
            <a:r>
              <a:rPr lang="en-US" altLang="en-US" sz="900" dirty="0"/>
              <a:t>Romania</a:t>
            </a:r>
          </a:p>
          <a:p>
            <a:pPr marL="63500" defTabSz="973138">
              <a:spcBef>
                <a:spcPct val="20000"/>
              </a:spcBef>
            </a:pPr>
            <a:r>
              <a:rPr lang="en-US" altLang="en-US" sz="900" dirty="0"/>
              <a:t>Serbia</a:t>
            </a:r>
          </a:p>
          <a:p>
            <a:pPr marL="63500" defTabSz="973138">
              <a:spcBef>
                <a:spcPct val="20000"/>
              </a:spcBef>
            </a:pPr>
            <a:r>
              <a:rPr lang="en-US" altLang="en-US" sz="900" dirty="0"/>
              <a:t>Slovenia</a:t>
            </a:r>
          </a:p>
          <a:p>
            <a:pPr marL="63500" defTabSz="973138">
              <a:spcBef>
                <a:spcPct val="20000"/>
              </a:spcBef>
            </a:pPr>
            <a:r>
              <a:rPr lang="en-US" altLang="en-US" sz="900" dirty="0"/>
              <a:t>Sweden</a:t>
            </a:r>
          </a:p>
          <a:p>
            <a:pPr marL="63500" defTabSz="973138">
              <a:spcBef>
                <a:spcPct val="20000"/>
              </a:spcBef>
            </a:pPr>
            <a:r>
              <a:rPr lang="en-US" altLang="en-US" sz="900" dirty="0"/>
              <a:t>Turkey</a:t>
            </a:r>
          </a:p>
          <a:p>
            <a:pPr marL="63500" defTabSz="973138">
              <a:spcBef>
                <a:spcPct val="20000"/>
              </a:spcBef>
            </a:pPr>
            <a:r>
              <a:rPr lang="en-US" altLang="en-US" sz="900" dirty="0"/>
              <a:t>Turkmenistan</a:t>
            </a:r>
          </a:p>
          <a:p>
            <a:pPr marL="63500" defTabSz="973138">
              <a:spcBef>
                <a:spcPct val="20000"/>
              </a:spcBef>
            </a:pPr>
            <a:r>
              <a:rPr lang="en-US" altLang="en-US" sz="900" dirty="0"/>
              <a:t>United Arab Emirates</a:t>
            </a:r>
          </a:p>
          <a:p>
            <a:pPr marL="63500" defTabSz="973138">
              <a:spcBef>
                <a:spcPct val="20000"/>
              </a:spcBef>
            </a:pPr>
            <a:endParaRPr lang="en-US" altLang="en-US" sz="900" dirty="0"/>
          </a:p>
        </p:txBody>
      </p:sp>
      <p:sp>
        <p:nvSpPr>
          <p:cNvPr id="26640" name="Line 37"/>
          <p:cNvSpPr>
            <a:spLocks noChangeShapeType="1"/>
          </p:cNvSpPr>
          <p:nvPr/>
        </p:nvSpPr>
        <p:spPr bwMode="auto">
          <a:xfrm>
            <a:off x="4130464" y="1180518"/>
            <a:ext cx="19455" cy="5760060"/>
          </a:xfrm>
          <a:prstGeom prst="line">
            <a:avLst/>
          </a:prstGeom>
          <a:noFill/>
          <a:ln w="38100">
            <a:solidFill>
              <a:srgbClr val="000000"/>
            </a:solidFill>
            <a:round/>
            <a:headEnd/>
            <a:tailEnd/>
          </a:ln>
        </p:spPr>
        <p:txBody>
          <a:bodyPr/>
          <a:lstStyle/>
          <a:p>
            <a:endParaRPr lang="en-US"/>
          </a:p>
        </p:txBody>
      </p:sp>
      <p:sp>
        <p:nvSpPr>
          <p:cNvPr id="26641" name="Text Box 77"/>
          <p:cNvSpPr txBox="1">
            <a:spLocks noChangeArrowheads="1"/>
          </p:cNvSpPr>
          <p:nvPr/>
        </p:nvSpPr>
        <p:spPr bwMode="auto">
          <a:xfrm>
            <a:off x="150603" y="-92531"/>
            <a:ext cx="6471067"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6 - </a:t>
            </a:r>
            <a:r>
              <a:rPr lang="en-GB" altLang="en-US" sz="3200" dirty="0">
                <a:solidFill>
                  <a:srgbClr val="CC0000"/>
                </a:solidFill>
              </a:rPr>
              <a:t>Regular Budget Assessments</a:t>
            </a:r>
            <a:br>
              <a:rPr lang="en-GB" altLang="en-US" sz="3600" dirty="0"/>
            </a:br>
            <a:r>
              <a:rPr lang="en-GB" altLang="en-US" sz="1800" dirty="0"/>
              <a:t>Fully paid in 2017 and 2018 (As of 30 April)</a:t>
            </a:r>
          </a:p>
        </p:txBody>
      </p:sp>
      <p:sp>
        <p:nvSpPr>
          <p:cNvPr id="26642" name="Rectangle 48"/>
          <p:cNvSpPr>
            <a:spLocks/>
          </p:cNvSpPr>
          <p:nvPr/>
        </p:nvSpPr>
        <p:spPr bwMode="auto">
          <a:xfrm>
            <a:off x="7880499" y="350156"/>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26644" name="Text Box 7"/>
          <p:cNvSpPr txBox="1">
            <a:spLocks noChangeArrowheads="1"/>
          </p:cNvSpPr>
          <p:nvPr/>
        </p:nvSpPr>
        <p:spPr bwMode="auto">
          <a:xfrm>
            <a:off x="942853" y="5217107"/>
            <a:ext cx="184150" cy="237755"/>
          </a:xfrm>
          <a:prstGeom prst="rect">
            <a:avLst/>
          </a:prstGeom>
          <a:noFill/>
          <a:ln w="9525">
            <a:noFill/>
            <a:miter lim="800000"/>
            <a:headEnd/>
            <a:tailEnd/>
          </a:ln>
        </p:spPr>
        <p:txBody>
          <a:bodyPr wrap="none">
            <a:spAutoFit/>
          </a:bodyPr>
          <a:lstStyle/>
          <a:p>
            <a:endParaRPr lang="en-US" altLang="en-US" sz="900"/>
          </a:p>
        </p:txBody>
      </p:sp>
      <p:sp>
        <p:nvSpPr>
          <p:cNvPr id="26645" name="Line 58"/>
          <p:cNvSpPr>
            <a:spLocks noChangeShapeType="1"/>
          </p:cNvSpPr>
          <p:nvPr/>
        </p:nvSpPr>
        <p:spPr bwMode="auto">
          <a:xfrm>
            <a:off x="-184272" y="1295807"/>
            <a:ext cx="1487488" cy="0"/>
          </a:xfrm>
          <a:prstGeom prst="line">
            <a:avLst/>
          </a:prstGeom>
          <a:noFill/>
          <a:ln w="9525">
            <a:noFill/>
            <a:round/>
            <a:headEnd/>
            <a:tailEnd/>
          </a:ln>
        </p:spPr>
        <p:txBody>
          <a:bodyPr wrap="none"/>
          <a:lstStyle/>
          <a:p>
            <a:endParaRPr lang="en-US"/>
          </a:p>
        </p:txBody>
      </p:sp>
      <p:sp>
        <p:nvSpPr>
          <p:cNvPr id="26647" name="Line 64"/>
          <p:cNvSpPr>
            <a:spLocks noChangeShapeType="1"/>
          </p:cNvSpPr>
          <p:nvPr/>
        </p:nvSpPr>
        <p:spPr bwMode="auto">
          <a:xfrm>
            <a:off x="3028098" y="1678757"/>
            <a:ext cx="1558925" cy="0"/>
          </a:xfrm>
          <a:prstGeom prst="line">
            <a:avLst/>
          </a:prstGeom>
          <a:noFill/>
          <a:ln w="9525">
            <a:noFill/>
            <a:round/>
            <a:headEnd/>
            <a:tailEnd/>
          </a:ln>
        </p:spPr>
        <p:txBody>
          <a:bodyPr wrap="none"/>
          <a:lstStyle/>
          <a:p>
            <a:endParaRPr lang="en-US"/>
          </a:p>
        </p:txBody>
      </p:sp>
      <p:sp>
        <p:nvSpPr>
          <p:cNvPr id="26648" name="Line 66"/>
          <p:cNvSpPr>
            <a:spLocks noChangeShapeType="1"/>
          </p:cNvSpPr>
          <p:nvPr/>
        </p:nvSpPr>
        <p:spPr bwMode="auto">
          <a:xfrm>
            <a:off x="4966435" y="1710128"/>
            <a:ext cx="1557338" cy="0"/>
          </a:xfrm>
          <a:prstGeom prst="line">
            <a:avLst/>
          </a:prstGeom>
          <a:noFill/>
          <a:ln w="9525">
            <a:noFill/>
            <a:round/>
            <a:headEnd/>
            <a:tailEnd/>
          </a:ln>
        </p:spPr>
        <p:txBody>
          <a:bodyPr wrap="none"/>
          <a:lstStyle/>
          <a:p>
            <a:endParaRPr lang="en-US"/>
          </a:p>
        </p:txBody>
      </p:sp>
      <p:sp>
        <p:nvSpPr>
          <p:cNvPr id="26649" name="Line 68"/>
          <p:cNvSpPr>
            <a:spLocks noChangeShapeType="1"/>
          </p:cNvSpPr>
          <p:nvPr/>
        </p:nvSpPr>
        <p:spPr bwMode="auto">
          <a:xfrm>
            <a:off x="6372960" y="1710128"/>
            <a:ext cx="1609725" cy="0"/>
          </a:xfrm>
          <a:prstGeom prst="line">
            <a:avLst/>
          </a:prstGeom>
          <a:noFill/>
          <a:ln w="9525">
            <a:noFill/>
            <a:round/>
            <a:headEnd/>
            <a:tailEnd/>
          </a:ln>
        </p:spPr>
        <p:txBody>
          <a:bodyPr wrap="none"/>
          <a:lstStyle/>
          <a:p>
            <a:endParaRPr lang="en-US"/>
          </a:p>
        </p:txBody>
      </p:sp>
      <p:sp>
        <p:nvSpPr>
          <p:cNvPr id="26650" name="Text Box 38"/>
          <p:cNvSpPr txBox="1">
            <a:spLocks noChangeArrowheads="1"/>
          </p:cNvSpPr>
          <p:nvPr/>
        </p:nvSpPr>
        <p:spPr bwMode="auto">
          <a:xfrm>
            <a:off x="1694393" y="801103"/>
            <a:ext cx="626411" cy="313627"/>
          </a:xfrm>
          <a:prstGeom prst="rect">
            <a:avLst/>
          </a:prstGeom>
          <a:noFill/>
          <a:ln w="9525">
            <a:solidFill>
              <a:srgbClr val="000000"/>
            </a:solidFill>
            <a:miter lim="800000"/>
            <a:headEnd/>
            <a:tailEnd/>
          </a:ln>
        </p:spPr>
        <p:txBody>
          <a:bodyPr wrap="square" lIns="97234" tIns="48617" rIns="97234" bIns="48617">
            <a:spAutoFit/>
          </a:bodyPr>
          <a:lstStyle/>
          <a:p>
            <a:pPr algn="ctr" defTabSz="973138"/>
            <a:r>
              <a:rPr lang="en-US" altLang="en-US" sz="1400" dirty="0">
                <a:ea typeface="ＭＳ Ｐゴシック" charset="-128"/>
              </a:rPr>
              <a:t>2017</a:t>
            </a:r>
          </a:p>
        </p:txBody>
      </p:sp>
      <p:grpSp>
        <p:nvGrpSpPr>
          <p:cNvPr id="26656" name="Group 82"/>
          <p:cNvGrpSpPr>
            <a:grpSpLocks/>
          </p:cNvGrpSpPr>
          <p:nvPr/>
        </p:nvGrpSpPr>
        <p:grpSpPr bwMode="auto">
          <a:xfrm>
            <a:off x="7983539" y="2377546"/>
            <a:ext cx="1673225" cy="616053"/>
            <a:chOff x="4824" y="1327"/>
            <a:chExt cx="977" cy="357"/>
          </a:xfrm>
        </p:grpSpPr>
        <p:grpSp>
          <p:nvGrpSpPr>
            <p:cNvPr id="26658" name="Group 83"/>
            <p:cNvGrpSpPr>
              <a:grpSpLocks/>
            </p:cNvGrpSpPr>
            <p:nvPr/>
          </p:nvGrpSpPr>
          <p:grpSpPr bwMode="auto">
            <a:xfrm>
              <a:off x="4830" y="1327"/>
              <a:ext cx="971" cy="357"/>
              <a:chOff x="4830" y="1327"/>
              <a:chExt cx="971" cy="357"/>
            </a:xfrm>
          </p:grpSpPr>
          <p:sp>
            <p:nvSpPr>
              <p:cNvPr id="26660" name="Text Box 84"/>
              <p:cNvSpPr txBox="1">
                <a:spLocks noChangeArrowheads="1"/>
              </p:cNvSpPr>
              <p:nvPr/>
            </p:nvSpPr>
            <p:spPr bwMode="auto">
              <a:xfrm>
                <a:off x="4830" y="1327"/>
                <a:ext cx="576" cy="147"/>
              </a:xfrm>
              <a:prstGeom prst="rect">
                <a:avLst/>
              </a:prstGeom>
              <a:noFill/>
              <a:ln w="9525">
                <a:noFill/>
                <a:miter lim="800000"/>
                <a:headEnd/>
                <a:tailEnd/>
              </a:ln>
            </p:spPr>
            <p:txBody>
              <a:bodyPr wrap="none">
                <a:spAutoFit/>
              </a:bodyPr>
              <a:lstStyle/>
              <a:p>
                <a:r>
                  <a:rPr lang="en-US" altLang="en-US" sz="1000" b="1">
                    <a:solidFill>
                      <a:srgbClr val="CC0000"/>
                    </a:solidFill>
                  </a:rPr>
                  <a:t>Regular budget</a:t>
                </a:r>
              </a:p>
            </p:txBody>
          </p:sp>
          <p:sp>
            <p:nvSpPr>
              <p:cNvPr id="26661" name="Text Box 85"/>
              <p:cNvSpPr txBox="1">
                <a:spLocks noChangeArrowheads="1"/>
              </p:cNvSpPr>
              <p:nvPr/>
            </p:nvSpPr>
            <p:spPr bwMode="auto">
              <a:xfrm>
                <a:off x="4830" y="1429"/>
                <a:ext cx="971" cy="148"/>
              </a:xfrm>
              <a:prstGeom prst="rect">
                <a:avLst/>
              </a:prstGeom>
              <a:noFill/>
              <a:ln w="9525">
                <a:noFill/>
                <a:miter lim="800000"/>
                <a:headEnd/>
                <a:tailEnd/>
              </a:ln>
            </p:spPr>
            <p:txBody>
              <a:bodyPr>
                <a:spAutoFit/>
              </a:bodyPr>
              <a:lstStyle/>
              <a:p>
                <a:r>
                  <a:rPr lang="en-US" altLang="en-US" sz="1000" b="1">
                    <a:solidFill>
                      <a:srgbClr val="B2B2B2"/>
                    </a:solidFill>
                  </a:rPr>
                  <a:t>Peacekeeping</a:t>
                </a:r>
              </a:p>
            </p:txBody>
          </p:sp>
          <p:sp>
            <p:nvSpPr>
              <p:cNvPr id="26662" name="Text Box 86"/>
              <p:cNvSpPr txBox="1">
                <a:spLocks noChangeArrowheads="1"/>
              </p:cNvSpPr>
              <p:nvPr/>
            </p:nvSpPr>
            <p:spPr bwMode="auto">
              <a:xfrm>
                <a:off x="4830" y="1537"/>
                <a:ext cx="393" cy="147"/>
              </a:xfrm>
              <a:prstGeom prst="rect">
                <a:avLst/>
              </a:prstGeom>
              <a:noFill/>
              <a:ln w="9525">
                <a:noFill/>
                <a:miter lim="800000"/>
                <a:headEnd/>
                <a:tailEnd/>
              </a:ln>
            </p:spPr>
            <p:txBody>
              <a:bodyPr wrap="none">
                <a:spAutoFit/>
              </a:bodyPr>
              <a:lstStyle/>
              <a:p>
                <a:r>
                  <a:rPr lang="en-US" altLang="en-US" sz="1000" b="1">
                    <a:solidFill>
                      <a:srgbClr val="B2B2B2"/>
                    </a:solidFill>
                  </a:rPr>
                  <a:t>Tribunals</a:t>
                </a:r>
              </a:p>
            </p:txBody>
          </p:sp>
        </p:grpSp>
        <p:sp>
          <p:nvSpPr>
            <p:cNvPr id="26659" name="Rectangle 88"/>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50" name="Line 64"/>
          <p:cNvSpPr>
            <a:spLocks noChangeShapeType="1"/>
          </p:cNvSpPr>
          <p:nvPr/>
        </p:nvSpPr>
        <p:spPr bwMode="auto">
          <a:xfrm>
            <a:off x="-1051775" y="1330449"/>
            <a:ext cx="1558925" cy="0"/>
          </a:xfrm>
          <a:prstGeom prst="line">
            <a:avLst/>
          </a:prstGeom>
          <a:noFill/>
          <a:ln w="9525">
            <a:noFill/>
            <a:round/>
            <a:headEnd/>
            <a:tailEnd/>
          </a:ln>
        </p:spPr>
        <p:txBody>
          <a:bodyPr wrap="none"/>
          <a:lstStyle/>
          <a:p>
            <a:endParaRPr lang="en-US"/>
          </a:p>
        </p:txBody>
      </p:sp>
      <p:sp>
        <p:nvSpPr>
          <p:cNvPr id="51" name="Line 66"/>
          <p:cNvSpPr>
            <a:spLocks noChangeShapeType="1"/>
          </p:cNvSpPr>
          <p:nvPr/>
        </p:nvSpPr>
        <p:spPr bwMode="auto">
          <a:xfrm>
            <a:off x="763467" y="1200325"/>
            <a:ext cx="1557337" cy="0"/>
          </a:xfrm>
          <a:prstGeom prst="line">
            <a:avLst/>
          </a:prstGeom>
          <a:noFill/>
          <a:ln w="9525">
            <a:noFill/>
            <a:round/>
            <a:headEnd/>
            <a:tailEnd/>
          </a:ln>
        </p:spPr>
        <p:txBody>
          <a:bodyPr wrap="none"/>
          <a:lstStyle/>
          <a:p>
            <a:endParaRPr lang="en-US"/>
          </a:p>
        </p:txBody>
      </p:sp>
      <p:sp>
        <p:nvSpPr>
          <p:cNvPr id="52" name="Line 68"/>
          <p:cNvSpPr>
            <a:spLocks noChangeShapeType="1"/>
          </p:cNvSpPr>
          <p:nvPr/>
        </p:nvSpPr>
        <p:spPr bwMode="auto">
          <a:xfrm>
            <a:off x="2362078" y="1373900"/>
            <a:ext cx="1609725" cy="0"/>
          </a:xfrm>
          <a:prstGeom prst="line">
            <a:avLst/>
          </a:prstGeom>
          <a:noFill/>
          <a:ln w="9525">
            <a:noFill/>
            <a:round/>
            <a:headEnd/>
            <a:tailEnd/>
          </a:ln>
        </p:spPr>
        <p:txBody>
          <a:bodyPr wrap="none"/>
          <a:lstStyle/>
          <a:p>
            <a:endParaRPr lang="en-US"/>
          </a:p>
        </p:txBody>
      </p:sp>
      <p:sp>
        <p:nvSpPr>
          <p:cNvPr id="58" name="Line 64"/>
          <p:cNvSpPr>
            <a:spLocks noChangeShapeType="1"/>
          </p:cNvSpPr>
          <p:nvPr/>
        </p:nvSpPr>
        <p:spPr bwMode="auto">
          <a:xfrm>
            <a:off x="-899376" y="1488952"/>
            <a:ext cx="1558925" cy="0"/>
          </a:xfrm>
          <a:prstGeom prst="line">
            <a:avLst/>
          </a:prstGeom>
          <a:noFill/>
          <a:ln w="9525">
            <a:noFill/>
            <a:round/>
            <a:headEnd/>
            <a:tailEnd/>
          </a:ln>
        </p:spPr>
        <p:txBody>
          <a:bodyPr wrap="none"/>
          <a:lstStyle/>
          <a:p>
            <a:endParaRPr lang="en-US" dirty="0"/>
          </a:p>
        </p:txBody>
      </p:sp>
      <p:sp>
        <p:nvSpPr>
          <p:cNvPr id="59" name="Line 66"/>
          <p:cNvSpPr>
            <a:spLocks noChangeShapeType="1"/>
          </p:cNvSpPr>
          <p:nvPr/>
        </p:nvSpPr>
        <p:spPr bwMode="auto">
          <a:xfrm>
            <a:off x="1066678" y="1390199"/>
            <a:ext cx="1557338" cy="0"/>
          </a:xfrm>
          <a:prstGeom prst="line">
            <a:avLst/>
          </a:prstGeom>
          <a:noFill/>
          <a:ln w="9525">
            <a:noFill/>
            <a:round/>
            <a:headEnd/>
            <a:tailEnd/>
          </a:ln>
        </p:spPr>
        <p:txBody>
          <a:bodyPr wrap="none"/>
          <a:lstStyle/>
          <a:p>
            <a:endParaRPr lang="en-US"/>
          </a:p>
        </p:txBody>
      </p:sp>
      <p:sp>
        <p:nvSpPr>
          <p:cNvPr id="60" name="Line 68"/>
          <p:cNvSpPr>
            <a:spLocks noChangeShapeType="1"/>
          </p:cNvSpPr>
          <p:nvPr/>
        </p:nvSpPr>
        <p:spPr bwMode="auto">
          <a:xfrm>
            <a:off x="2486760" y="1693898"/>
            <a:ext cx="1609725" cy="0"/>
          </a:xfrm>
          <a:prstGeom prst="line">
            <a:avLst/>
          </a:prstGeom>
          <a:noFill/>
          <a:ln w="9525">
            <a:noFill/>
            <a:round/>
            <a:headEnd/>
            <a:tailEnd/>
          </a:ln>
        </p:spPr>
        <p:txBody>
          <a:bodyPr wrap="none"/>
          <a:lstStyle/>
          <a:p>
            <a:endParaRPr lang="en-US"/>
          </a:p>
        </p:txBody>
      </p:sp>
      <p:sp>
        <p:nvSpPr>
          <p:cNvPr id="85" name="Rectangle 36"/>
          <p:cNvSpPr>
            <a:spLocks noChangeArrowheads="1"/>
          </p:cNvSpPr>
          <p:nvPr/>
        </p:nvSpPr>
        <p:spPr bwMode="auto">
          <a:xfrm>
            <a:off x="4162441" y="1135702"/>
            <a:ext cx="1285875"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JAN</a:t>
            </a:r>
            <a:r>
              <a:rPr lang="en-US" altLang="en-US" sz="900" dirty="0"/>
              <a:t>.</a:t>
            </a:r>
          </a:p>
          <a:p>
            <a:pPr marL="63500" defTabSz="973138">
              <a:spcBef>
                <a:spcPct val="20000"/>
              </a:spcBef>
            </a:pPr>
            <a:r>
              <a:rPr lang="en-US" altLang="en-US" sz="900" dirty="0"/>
              <a:t>Armenia</a:t>
            </a:r>
          </a:p>
          <a:p>
            <a:pPr marL="63500" defTabSz="973138">
              <a:spcBef>
                <a:spcPct val="20000"/>
              </a:spcBef>
            </a:pPr>
            <a:r>
              <a:rPr lang="en-US" altLang="en-US" sz="900" dirty="0"/>
              <a:t>Australia</a:t>
            </a:r>
          </a:p>
          <a:p>
            <a:pPr marL="63500" defTabSz="973138">
              <a:spcBef>
                <a:spcPct val="20000"/>
              </a:spcBef>
            </a:pPr>
            <a:r>
              <a:rPr lang="en-US" altLang="en-US" sz="900" dirty="0"/>
              <a:t>Azerbaijan</a:t>
            </a:r>
          </a:p>
          <a:p>
            <a:pPr marL="63500" defTabSz="973138">
              <a:spcBef>
                <a:spcPct val="20000"/>
              </a:spcBef>
            </a:pPr>
            <a:r>
              <a:rPr lang="en-US" altLang="en-US" sz="900" dirty="0"/>
              <a:t>Bahrain</a:t>
            </a:r>
          </a:p>
          <a:p>
            <a:pPr marL="63500" defTabSz="973138">
              <a:spcBef>
                <a:spcPct val="20000"/>
              </a:spcBef>
            </a:pPr>
            <a:r>
              <a:rPr lang="en-US" altLang="en-US" sz="900" dirty="0"/>
              <a:t>Belgium</a:t>
            </a:r>
          </a:p>
          <a:p>
            <a:pPr marL="63500" defTabSz="973138">
              <a:spcBef>
                <a:spcPct val="20000"/>
              </a:spcBef>
            </a:pPr>
            <a:r>
              <a:rPr lang="en-US" altLang="en-US" sz="900" dirty="0"/>
              <a:t>Benin</a:t>
            </a:r>
          </a:p>
          <a:p>
            <a:pPr marL="63500" defTabSz="973138">
              <a:spcBef>
                <a:spcPct val="20000"/>
              </a:spcBef>
            </a:pPr>
            <a:r>
              <a:rPr lang="en-US" altLang="en-US" sz="900" dirty="0"/>
              <a:t>Brunei Darussalam</a:t>
            </a:r>
          </a:p>
          <a:p>
            <a:pPr marL="63500" defTabSz="973138">
              <a:spcBef>
                <a:spcPct val="20000"/>
              </a:spcBef>
            </a:pPr>
            <a:r>
              <a:rPr lang="en-US" altLang="en-US" sz="900" dirty="0"/>
              <a:t>Canada</a:t>
            </a:r>
          </a:p>
          <a:p>
            <a:pPr marL="63500" defTabSz="973138">
              <a:spcBef>
                <a:spcPct val="20000"/>
              </a:spcBef>
            </a:pPr>
            <a:r>
              <a:rPr lang="en-US" altLang="en-US" sz="900" dirty="0"/>
              <a:t>Denmark</a:t>
            </a:r>
          </a:p>
          <a:p>
            <a:pPr marL="63500" defTabSz="973138">
              <a:spcBef>
                <a:spcPct val="20000"/>
              </a:spcBef>
            </a:pPr>
            <a:r>
              <a:rPr lang="en-US" altLang="en-US" sz="900" dirty="0"/>
              <a:t>Dominican Republic</a:t>
            </a:r>
          </a:p>
          <a:p>
            <a:pPr marL="63500" defTabSz="973138">
              <a:spcBef>
                <a:spcPct val="20000"/>
              </a:spcBef>
            </a:pPr>
            <a:r>
              <a:rPr lang="en-US" altLang="en-US" sz="900" dirty="0"/>
              <a:t>Estonia</a:t>
            </a:r>
          </a:p>
          <a:p>
            <a:pPr marL="63500" defTabSz="973138">
              <a:spcBef>
                <a:spcPct val="20000"/>
              </a:spcBef>
            </a:pPr>
            <a:r>
              <a:rPr lang="en-US" altLang="en-US" sz="900" dirty="0"/>
              <a:t>Finland</a:t>
            </a:r>
          </a:p>
          <a:p>
            <a:pPr marL="63500" defTabSz="973138">
              <a:spcBef>
                <a:spcPct val="20000"/>
              </a:spcBef>
            </a:pPr>
            <a:r>
              <a:rPr lang="en-US" altLang="en-US" sz="900" dirty="0"/>
              <a:t>Georgia</a:t>
            </a:r>
          </a:p>
          <a:p>
            <a:pPr marL="63500" defTabSz="973138">
              <a:spcBef>
                <a:spcPct val="20000"/>
              </a:spcBef>
            </a:pPr>
            <a:r>
              <a:rPr lang="en-US" altLang="en-US" sz="900" dirty="0"/>
              <a:t>Hungary</a:t>
            </a:r>
          </a:p>
          <a:p>
            <a:pPr marL="63500" defTabSz="973138">
              <a:spcBef>
                <a:spcPct val="20000"/>
              </a:spcBef>
            </a:pPr>
            <a:r>
              <a:rPr lang="en-US" altLang="en-US" sz="900" dirty="0"/>
              <a:t>Iceland</a:t>
            </a:r>
          </a:p>
          <a:p>
            <a:pPr marL="63500" defTabSz="973138">
              <a:spcBef>
                <a:spcPct val="20000"/>
              </a:spcBef>
            </a:pPr>
            <a:r>
              <a:rPr lang="en-US" altLang="en-US" sz="900" dirty="0"/>
              <a:t>India</a:t>
            </a:r>
          </a:p>
          <a:p>
            <a:pPr marL="63500" defTabSz="973138">
              <a:spcBef>
                <a:spcPct val="20000"/>
              </a:spcBef>
            </a:pPr>
            <a:r>
              <a:rPr lang="en-US" altLang="en-US" sz="900" dirty="0"/>
              <a:t>Kyrgyzstan</a:t>
            </a:r>
          </a:p>
          <a:p>
            <a:pPr marL="63500" defTabSz="973138">
              <a:spcBef>
                <a:spcPct val="20000"/>
              </a:spcBef>
            </a:pPr>
            <a:r>
              <a:rPr lang="en-US" altLang="en-US" sz="900" dirty="0"/>
              <a:t>Latvia</a:t>
            </a:r>
          </a:p>
          <a:p>
            <a:pPr marL="63500" defTabSz="973138">
              <a:spcBef>
                <a:spcPct val="20000"/>
              </a:spcBef>
            </a:pPr>
            <a:r>
              <a:rPr lang="en-US" altLang="en-US" sz="900" dirty="0"/>
              <a:t>Liberia</a:t>
            </a:r>
          </a:p>
          <a:p>
            <a:pPr marL="63500" defTabSz="973138">
              <a:spcBef>
                <a:spcPct val="20000"/>
              </a:spcBef>
            </a:pPr>
            <a:r>
              <a:rPr lang="en-US" altLang="en-US" sz="900" dirty="0"/>
              <a:t>Liechtenstein</a:t>
            </a:r>
          </a:p>
          <a:p>
            <a:pPr marL="63500" defTabSz="973138">
              <a:spcBef>
                <a:spcPct val="20000"/>
              </a:spcBef>
            </a:pPr>
            <a:r>
              <a:rPr lang="en-US" altLang="en-US" sz="900" dirty="0"/>
              <a:t>Luxembourg</a:t>
            </a:r>
          </a:p>
          <a:p>
            <a:pPr marL="63500" defTabSz="973138">
              <a:spcBef>
                <a:spcPct val="20000"/>
              </a:spcBef>
            </a:pPr>
            <a:r>
              <a:rPr lang="en-US" altLang="en-US" sz="900" dirty="0"/>
              <a:t>Marshall Islands</a:t>
            </a:r>
          </a:p>
          <a:p>
            <a:pPr marL="63500" defTabSz="973138">
              <a:spcBef>
                <a:spcPct val="20000"/>
              </a:spcBef>
            </a:pPr>
            <a:r>
              <a:rPr lang="en-US" altLang="en-US" sz="900" dirty="0"/>
              <a:t>Monaco</a:t>
            </a:r>
          </a:p>
          <a:p>
            <a:pPr marL="63500" defTabSz="973138">
              <a:spcBef>
                <a:spcPct val="20000"/>
              </a:spcBef>
            </a:pPr>
            <a:r>
              <a:rPr lang="en-US" altLang="en-US" sz="900" dirty="0"/>
              <a:t>Nepal</a:t>
            </a:r>
          </a:p>
          <a:p>
            <a:pPr marL="63500" defTabSz="973138">
              <a:spcBef>
                <a:spcPct val="20000"/>
              </a:spcBef>
            </a:pPr>
            <a:r>
              <a:rPr lang="en-US" altLang="en-US" sz="900" dirty="0"/>
              <a:t>New Zealand</a:t>
            </a:r>
          </a:p>
          <a:p>
            <a:pPr marL="63500" defTabSz="973138">
              <a:spcBef>
                <a:spcPct val="20000"/>
              </a:spcBef>
            </a:pPr>
            <a:r>
              <a:rPr lang="en-US" altLang="en-US" sz="900" dirty="0"/>
              <a:t>Norway</a:t>
            </a:r>
          </a:p>
          <a:p>
            <a:pPr marL="63500" defTabSz="973138">
              <a:spcBef>
                <a:spcPct val="20000"/>
              </a:spcBef>
            </a:pPr>
            <a:r>
              <a:rPr lang="en-US" altLang="en-US" sz="900" dirty="0"/>
              <a:t>Philippines</a:t>
            </a:r>
          </a:p>
          <a:p>
            <a:pPr marL="63500" defTabSz="973138">
              <a:spcBef>
                <a:spcPct val="20000"/>
              </a:spcBef>
            </a:pPr>
            <a:r>
              <a:rPr lang="en-US" altLang="en-US" sz="900" dirty="0"/>
              <a:t>Poland</a:t>
            </a:r>
          </a:p>
          <a:p>
            <a:pPr marL="63500" defTabSz="973138">
              <a:spcBef>
                <a:spcPct val="20000"/>
              </a:spcBef>
            </a:pPr>
            <a:r>
              <a:rPr lang="en-US" altLang="en-US" sz="900" dirty="0"/>
              <a:t>Russian Federation</a:t>
            </a:r>
          </a:p>
          <a:p>
            <a:pPr marL="63500" defTabSz="973138">
              <a:spcBef>
                <a:spcPct val="20000"/>
              </a:spcBef>
            </a:pPr>
            <a:r>
              <a:rPr lang="en-US" altLang="en-US" sz="900" dirty="0"/>
              <a:t>Rwanda</a:t>
            </a:r>
          </a:p>
          <a:p>
            <a:pPr marL="63500" defTabSz="973138">
              <a:spcBef>
                <a:spcPct val="20000"/>
              </a:spcBef>
            </a:pPr>
            <a:r>
              <a:rPr lang="en-US" altLang="en-US" sz="900" dirty="0"/>
              <a:t>Samoa</a:t>
            </a:r>
          </a:p>
          <a:p>
            <a:pPr marL="63500" defTabSz="973138">
              <a:spcBef>
                <a:spcPct val="20000"/>
              </a:spcBef>
            </a:pPr>
            <a:r>
              <a:rPr lang="en-US" altLang="en-US" sz="900" dirty="0"/>
              <a:t>Singapore</a:t>
            </a:r>
          </a:p>
          <a:p>
            <a:pPr marL="63500" defTabSz="973138">
              <a:spcBef>
                <a:spcPct val="20000"/>
              </a:spcBef>
            </a:pPr>
            <a:r>
              <a:rPr lang="en-US" altLang="en-US" sz="900" dirty="0"/>
              <a:t>South Sudan</a:t>
            </a:r>
          </a:p>
          <a:p>
            <a:pPr marL="63500" defTabSz="973138">
              <a:spcBef>
                <a:spcPct val="20000"/>
              </a:spcBef>
            </a:pPr>
            <a:r>
              <a:rPr lang="en-US" altLang="en-US" sz="900" dirty="0"/>
              <a:t>Switzerland</a:t>
            </a:r>
          </a:p>
          <a:p>
            <a:pPr marL="63500" defTabSz="973138">
              <a:spcBef>
                <a:spcPct val="20000"/>
              </a:spcBef>
            </a:pPr>
            <a:r>
              <a:rPr lang="en-US" altLang="en-US" sz="900" dirty="0"/>
              <a:t>Ukraine</a:t>
            </a:r>
          </a:p>
          <a:p>
            <a:pPr marL="63500" defTabSz="973138">
              <a:spcBef>
                <a:spcPct val="20000"/>
              </a:spcBef>
            </a:pPr>
            <a:endParaRPr lang="en-US" altLang="en-US" sz="900" dirty="0"/>
          </a:p>
          <a:p>
            <a:pPr marL="63500" defTabSz="973138">
              <a:spcBef>
                <a:spcPct val="20000"/>
              </a:spcBef>
            </a:pPr>
            <a:endParaRPr lang="en-US" altLang="en-US" sz="900" dirty="0"/>
          </a:p>
        </p:txBody>
      </p:sp>
      <p:sp>
        <p:nvSpPr>
          <p:cNvPr id="47" name="Rectangle 30"/>
          <p:cNvSpPr>
            <a:spLocks noChangeArrowheads="1"/>
          </p:cNvSpPr>
          <p:nvPr/>
        </p:nvSpPr>
        <p:spPr bwMode="auto">
          <a:xfrm>
            <a:off x="6210168" y="1183989"/>
            <a:ext cx="999189"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MAR</a:t>
            </a:r>
            <a:r>
              <a:rPr lang="en-US" altLang="en-US" sz="900" dirty="0"/>
              <a:t>.</a:t>
            </a:r>
          </a:p>
          <a:p>
            <a:pPr defTabSz="973138">
              <a:spcBef>
                <a:spcPct val="20000"/>
              </a:spcBef>
            </a:pPr>
            <a:r>
              <a:rPr lang="en-US" altLang="en-US" sz="900" dirty="0"/>
              <a:t>Bosnia and </a:t>
            </a:r>
          </a:p>
          <a:p>
            <a:pPr defTabSz="973138">
              <a:spcBef>
                <a:spcPct val="20000"/>
              </a:spcBef>
            </a:pPr>
            <a:r>
              <a:rPr lang="en-US" altLang="en-US" sz="900" dirty="0"/>
              <a:t>  Herzegovina</a:t>
            </a:r>
          </a:p>
          <a:p>
            <a:pPr defTabSz="973138">
              <a:spcBef>
                <a:spcPct val="20000"/>
              </a:spcBef>
            </a:pPr>
            <a:r>
              <a:rPr lang="en-US" altLang="en-US" sz="900" dirty="0"/>
              <a:t>Fiji</a:t>
            </a:r>
          </a:p>
          <a:p>
            <a:pPr defTabSz="973138">
              <a:spcBef>
                <a:spcPct val="20000"/>
              </a:spcBef>
            </a:pPr>
            <a:r>
              <a:rPr lang="en-US" altLang="en-US" sz="900" dirty="0"/>
              <a:t>France</a:t>
            </a:r>
          </a:p>
          <a:p>
            <a:pPr defTabSz="973138">
              <a:spcBef>
                <a:spcPct val="20000"/>
              </a:spcBef>
            </a:pPr>
            <a:r>
              <a:rPr lang="en-US" altLang="en-US" sz="900" dirty="0"/>
              <a:t>Greece</a:t>
            </a:r>
          </a:p>
          <a:p>
            <a:pPr defTabSz="973138">
              <a:spcBef>
                <a:spcPct val="20000"/>
              </a:spcBef>
            </a:pPr>
            <a:r>
              <a:rPr lang="en-US" altLang="en-US" sz="900" dirty="0"/>
              <a:t>Malta</a:t>
            </a:r>
          </a:p>
          <a:p>
            <a:pPr defTabSz="973138">
              <a:spcBef>
                <a:spcPct val="20000"/>
              </a:spcBef>
            </a:pPr>
            <a:r>
              <a:rPr lang="en-US" altLang="en-US" sz="900" dirty="0"/>
              <a:t>Namibia</a:t>
            </a:r>
          </a:p>
          <a:p>
            <a:pPr defTabSz="973138">
              <a:spcBef>
                <a:spcPct val="20000"/>
              </a:spcBef>
            </a:pPr>
            <a:r>
              <a:rPr lang="en-US" altLang="en-US" sz="900" dirty="0"/>
              <a:t>Nicaragua</a:t>
            </a:r>
          </a:p>
          <a:p>
            <a:pPr defTabSz="973138">
              <a:spcBef>
                <a:spcPct val="20000"/>
              </a:spcBef>
            </a:pPr>
            <a:r>
              <a:rPr lang="en-US" altLang="en-US" sz="900" dirty="0"/>
              <a:t>Saint Lucia</a:t>
            </a:r>
          </a:p>
          <a:p>
            <a:pPr defTabSz="973138">
              <a:spcBef>
                <a:spcPct val="20000"/>
              </a:spcBef>
            </a:pPr>
            <a:r>
              <a:rPr lang="en-US" altLang="en-US" sz="900" dirty="0"/>
              <a:t>Slovakia</a:t>
            </a:r>
          </a:p>
          <a:p>
            <a:pPr defTabSz="973138">
              <a:spcBef>
                <a:spcPct val="20000"/>
              </a:spcBef>
            </a:pPr>
            <a:r>
              <a:rPr lang="en-US" altLang="en-US" sz="900" dirty="0"/>
              <a:t>South Africa</a:t>
            </a:r>
          </a:p>
          <a:p>
            <a:pPr defTabSz="973138">
              <a:spcBef>
                <a:spcPct val="20000"/>
              </a:spcBef>
            </a:pPr>
            <a:r>
              <a:rPr lang="en-US" altLang="en-US" sz="900" dirty="0"/>
              <a:t>Thailand</a:t>
            </a:r>
          </a:p>
          <a:p>
            <a:pPr defTabSz="973138">
              <a:spcBef>
                <a:spcPct val="20000"/>
              </a:spcBef>
            </a:pPr>
            <a:endParaRPr lang="en-US" altLang="en-US" sz="900" dirty="0"/>
          </a:p>
        </p:txBody>
      </p:sp>
      <p:sp>
        <p:nvSpPr>
          <p:cNvPr id="49" name="Rectangle 29"/>
          <p:cNvSpPr>
            <a:spLocks noChangeArrowheads="1"/>
          </p:cNvSpPr>
          <p:nvPr/>
        </p:nvSpPr>
        <p:spPr bwMode="auto">
          <a:xfrm>
            <a:off x="7032160" y="1172929"/>
            <a:ext cx="1228868"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APR</a:t>
            </a:r>
            <a:r>
              <a:rPr lang="en-US" altLang="en-US" sz="900" dirty="0"/>
              <a:t>.</a:t>
            </a:r>
          </a:p>
          <a:p>
            <a:pPr defTabSz="973138">
              <a:spcBef>
                <a:spcPct val="20000"/>
              </a:spcBef>
            </a:pPr>
            <a:r>
              <a:rPr lang="en-US" altLang="en-US" sz="900" dirty="0"/>
              <a:t>Antigua </a:t>
            </a:r>
          </a:p>
          <a:p>
            <a:pPr defTabSz="973138">
              <a:spcBef>
                <a:spcPct val="20000"/>
              </a:spcBef>
            </a:pPr>
            <a:r>
              <a:rPr lang="en-US" altLang="en-US" sz="900" dirty="0"/>
              <a:t>   and Barbuda</a:t>
            </a:r>
          </a:p>
          <a:p>
            <a:pPr defTabSz="973138">
              <a:spcBef>
                <a:spcPct val="20000"/>
              </a:spcBef>
            </a:pPr>
            <a:r>
              <a:rPr lang="en-US" altLang="en-US" sz="900" dirty="0"/>
              <a:t>Barbados</a:t>
            </a:r>
          </a:p>
          <a:p>
            <a:pPr defTabSz="973138">
              <a:spcBef>
                <a:spcPct val="20000"/>
              </a:spcBef>
            </a:pPr>
            <a:r>
              <a:rPr lang="en-US" altLang="en-US" sz="900" dirty="0"/>
              <a:t>Cambodia</a:t>
            </a:r>
          </a:p>
          <a:p>
            <a:pPr defTabSz="973138">
              <a:spcBef>
                <a:spcPct val="20000"/>
              </a:spcBef>
            </a:pPr>
            <a:r>
              <a:rPr lang="en-US" altLang="en-US" sz="900" dirty="0"/>
              <a:t>Central African</a:t>
            </a:r>
          </a:p>
          <a:p>
            <a:pPr defTabSz="973138">
              <a:spcBef>
                <a:spcPct val="20000"/>
              </a:spcBef>
            </a:pPr>
            <a:r>
              <a:rPr lang="en-US" altLang="en-US" sz="900" dirty="0"/>
              <a:t>   Republic                                                    </a:t>
            </a:r>
          </a:p>
          <a:p>
            <a:pPr defTabSz="973138">
              <a:spcBef>
                <a:spcPct val="20000"/>
              </a:spcBef>
            </a:pPr>
            <a:r>
              <a:rPr lang="en-US" altLang="en-US" sz="900" dirty="0"/>
              <a:t>Ethiopia</a:t>
            </a:r>
          </a:p>
          <a:p>
            <a:pPr defTabSz="973138">
              <a:spcBef>
                <a:spcPct val="20000"/>
              </a:spcBef>
            </a:pPr>
            <a:r>
              <a:rPr lang="en-US" altLang="en-US" sz="900" dirty="0"/>
              <a:t>Guatemala</a:t>
            </a:r>
          </a:p>
          <a:p>
            <a:pPr defTabSz="973138">
              <a:spcBef>
                <a:spcPct val="20000"/>
              </a:spcBef>
            </a:pPr>
            <a:r>
              <a:rPr lang="en-US" altLang="en-US" sz="900" dirty="0"/>
              <a:t>Italy</a:t>
            </a:r>
          </a:p>
          <a:p>
            <a:pPr defTabSz="973138">
              <a:spcBef>
                <a:spcPct val="20000"/>
              </a:spcBef>
            </a:pPr>
            <a:r>
              <a:rPr lang="en-US" altLang="en-US" sz="900" dirty="0"/>
              <a:t>Jamaica</a:t>
            </a:r>
          </a:p>
          <a:p>
            <a:pPr defTabSz="973138">
              <a:spcBef>
                <a:spcPct val="20000"/>
              </a:spcBef>
            </a:pPr>
            <a:r>
              <a:rPr lang="en-US" altLang="en-US" sz="900" dirty="0"/>
              <a:t>Kazakhstan</a:t>
            </a:r>
          </a:p>
          <a:p>
            <a:pPr defTabSz="973138">
              <a:spcBef>
                <a:spcPct val="20000"/>
              </a:spcBef>
            </a:pPr>
            <a:r>
              <a:rPr lang="en-US" altLang="en-US" sz="900" dirty="0"/>
              <a:t>Nigeria</a:t>
            </a:r>
          </a:p>
          <a:p>
            <a:pPr defTabSz="973138">
              <a:spcBef>
                <a:spcPct val="20000"/>
              </a:spcBef>
            </a:pPr>
            <a:r>
              <a:rPr lang="en-US" altLang="en-US" sz="900" dirty="0"/>
              <a:t>Portugal</a:t>
            </a:r>
          </a:p>
          <a:p>
            <a:pPr defTabSz="973138">
              <a:spcBef>
                <a:spcPct val="20000"/>
              </a:spcBef>
            </a:pPr>
            <a:r>
              <a:rPr lang="en-US" altLang="en-US" sz="900" dirty="0"/>
              <a:t>Spain</a:t>
            </a:r>
          </a:p>
          <a:p>
            <a:pPr defTabSz="973138">
              <a:spcBef>
                <a:spcPct val="20000"/>
              </a:spcBef>
            </a:pPr>
            <a:r>
              <a:rPr lang="en-US" altLang="en-US" sz="900" dirty="0"/>
              <a:t>Sri Lanka</a:t>
            </a:r>
          </a:p>
          <a:p>
            <a:pPr defTabSz="973138">
              <a:spcBef>
                <a:spcPct val="20000"/>
              </a:spcBef>
            </a:pPr>
            <a:r>
              <a:rPr lang="en-US" altLang="en-US" sz="900" dirty="0"/>
              <a:t>Tunisia</a:t>
            </a:r>
          </a:p>
          <a:p>
            <a:pPr defTabSz="973138">
              <a:spcBef>
                <a:spcPct val="20000"/>
              </a:spcBef>
            </a:pPr>
            <a:r>
              <a:rPr lang="en-US" altLang="en-US" sz="900" dirty="0"/>
              <a:t>Tuvalu</a:t>
            </a:r>
          </a:p>
          <a:p>
            <a:pPr defTabSz="973138">
              <a:spcBef>
                <a:spcPct val="20000"/>
              </a:spcBef>
            </a:pPr>
            <a:endParaRPr lang="en-US" altLang="en-US" sz="900" dirty="0"/>
          </a:p>
        </p:txBody>
      </p:sp>
      <p:sp>
        <p:nvSpPr>
          <p:cNvPr id="42" name="Rectangle 36">
            <a:extLst>
              <a:ext uri="{FF2B5EF4-FFF2-40B4-BE49-F238E27FC236}">
                <a16:creationId xmlns:a16="http://schemas.microsoft.com/office/drawing/2014/main" id="{88A1E75C-8844-4B8D-B7F1-FAE015F0537C}"/>
              </a:ext>
            </a:extLst>
          </p:cNvPr>
          <p:cNvSpPr>
            <a:spLocks noChangeArrowheads="1"/>
          </p:cNvSpPr>
          <p:nvPr/>
        </p:nvSpPr>
        <p:spPr bwMode="auto">
          <a:xfrm>
            <a:off x="46230" y="1135703"/>
            <a:ext cx="1285875"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JAN</a:t>
            </a:r>
            <a:r>
              <a:rPr lang="en-US" altLang="en-US" sz="900" dirty="0"/>
              <a:t>.</a:t>
            </a:r>
          </a:p>
          <a:p>
            <a:pPr marL="63500" defTabSz="973138">
              <a:spcBef>
                <a:spcPct val="20000"/>
              </a:spcBef>
            </a:pPr>
            <a:r>
              <a:rPr lang="en-US" altLang="en-US" sz="900" dirty="0"/>
              <a:t>Angola</a:t>
            </a:r>
          </a:p>
          <a:p>
            <a:pPr marL="63500" defTabSz="973138">
              <a:spcBef>
                <a:spcPct val="20000"/>
              </a:spcBef>
            </a:pPr>
            <a:r>
              <a:rPr lang="en-US" altLang="en-US" sz="900" dirty="0"/>
              <a:t>Armenia</a:t>
            </a:r>
          </a:p>
          <a:p>
            <a:pPr marL="63500" defTabSz="973138">
              <a:spcBef>
                <a:spcPct val="20000"/>
              </a:spcBef>
            </a:pPr>
            <a:r>
              <a:rPr lang="en-US" altLang="en-US" sz="900" dirty="0"/>
              <a:t>Australia</a:t>
            </a:r>
          </a:p>
          <a:p>
            <a:pPr marL="63500" defTabSz="973138">
              <a:spcBef>
                <a:spcPct val="20000"/>
              </a:spcBef>
            </a:pPr>
            <a:r>
              <a:rPr lang="en-US" altLang="en-US" sz="900" dirty="0"/>
              <a:t>Benin</a:t>
            </a:r>
          </a:p>
          <a:p>
            <a:pPr marL="63500" defTabSz="973138">
              <a:spcBef>
                <a:spcPct val="20000"/>
              </a:spcBef>
            </a:pPr>
            <a:r>
              <a:rPr lang="en-US" altLang="en-US" sz="900" dirty="0"/>
              <a:t>Canada</a:t>
            </a:r>
          </a:p>
          <a:p>
            <a:pPr marL="63500" defTabSz="973138">
              <a:spcBef>
                <a:spcPct val="20000"/>
              </a:spcBef>
            </a:pPr>
            <a:r>
              <a:rPr lang="en-US" altLang="en-US" sz="900" dirty="0"/>
              <a:t>Denmark</a:t>
            </a:r>
          </a:p>
          <a:p>
            <a:pPr marL="63500" defTabSz="973138">
              <a:spcBef>
                <a:spcPct val="20000"/>
              </a:spcBef>
            </a:pPr>
            <a:r>
              <a:rPr lang="en-US" altLang="en-US" sz="900" dirty="0"/>
              <a:t>Dominican Republic</a:t>
            </a:r>
          </a:p>
          <a:p>
            <a:pPr marL="63500" defTabSz="973138">
              <a:spcBef>
                <a:spcPct val="20000"/>
              </a:spcBef>
            </a:pPr>
            <a:r>
              <a:rPr lang="en-US" altLang="en-US" sz="900" dirty="0"/>
              <a:t>Estonia</a:t>
            </a:r>
          </a:p>
          <a:p>
            <a:pPr marL="63500" defTabSz="973138">
              <a:spcBef>
                <a:spcPct val="20000"/>
              </a:spcBef>
            </a:pPr>
            <a:r>
              <a:rPr lang="en-US" altLang="en-US" sz="900" dirty="0"/>
              <a:t>Finland</a:t>
            </a:r>
          </a:p>
          <a:p>
            <a:pPr marL="63500" defTabSz="973138">
              <a:spcBef>
                <a:spcPct val="20000"/>
              </a:spcBef>
            </a:pPr>
            <a:r>
              <a:rPr lang="en-US" altLang="en-US" sz="900" dirty="0"/>
              <a:t>Georgia</a:t>
            </a:r>
          </a:p>
          <a:p>
            <a:pPr marL="63500" defTabSz="973138">
              <a:spcBef>
                <a:spcPct val="20000"/>
              </a:spcBef>
            </a:pPr>
            <a:r>
              <a:rPr lang="en-US" altLang="en-US" sz="900" dirty="0"/>
              <a:t>Guinea</a:t>
            </a:r>
          </a:p>
          <a:p>
            <a:pPr marL="63500" defTabSz="973138">
              <a:spcBef>
                <a:spcPct val="20000"/>
              </a:spcBef>
            </a:pPr>
            <a:r>
              <a:rPr lang="en-US" altLang="en-US" sz="900" dirty="0"/>
              <a:t>Hungary</a:t>
            </a:r>
          </a:p>
          <a:p>
            <a:pPr marL="63500" defTabSz="973138">
              <a:spcBef>
                <a:spcPct val="20000"/>
              </a:spcBef>
            </a:pPr>
            <a:r>
              <a:rPr lang="en-US" altLang="en-US" sz="900" dirty="0"/>
              <a:t>Ireland</a:t>
            </a:r>
          </a:p>
          <a:p>
            <a:pPr marL="63500" defTabSz="973138">
              <a:spcBef>
                <a:spcPct val="20000"/>
              </a:spcBef>
            </a:pPr>
            <a:r>
              <a:rPr lang="en-US" altLang="en-US" sz="900" dirty="0"/>
              <a:t>Latvia</a:t>
            </a:r>
          </a:p>
          <a:p>
            <a:pPr marL="63500" defTabSz="973138">
              <a:spcBef>
                <a:spcPct val="20000"/>
              </a:spcBef>
            </a:pPr>
            <a:r>
              <a:rPr lang="en-US" altLang="en-US" sz="900" dirty="0"/>
              <a:t>Liberia</a:t>
            </a:r>
          </a:p>
          <a:p>
            <a:pPr marL="63500" defTabSz="973138">
              <a:spcBef>
                <a:spcPct val="20000"/>
              </a:spcBef>
            </a:pPr>
            <a:r>
              <a:rPr lang="en-US" altLang="en-US" sz="900" dirty="0"/>
              <a:t>Liechtenstein</a:t>
            </a:r>
          </a:p>
          <a:p>
            <a:pPr marL="63500" defTabSz="973138">
              <a:spcBef>
                <a:spcPct val="20000"/>
              </a:spcBef>
            </a:pPr>
            <a:r>
              <a:rPr lang="en-US" altLang="en-US" sz="900" dirty="0"/>
              <a:t>Luxembourg</a:t>
            </a:r>
          </a:p>
          <a:p>
            <a:pPr marL="63500" defTabSz="973138">
              <a:spcBef>
                <a:spcPct val="20000"/>
              </a:spcBef>
            </a:pPr>
            <a:r>
              <a:rPr lang="en-US" altLang="en-US" sz="900" dirty="0"/>
              <a:t>New Zealand</a:t>
            </a:r>
          </a:p>
          <a:p>
            <a:pPr marL="63500" defTabSz="973138">
              <a:spcBef>
                <a:spcPct val="20000"/>
              </a:spcBef>
            </a:pPr>
            <a:r>
              <a:rPr lang="en-US" altLang="en-US" sz="900" dirty="0"/>
              <a:t>Norway</a:t>
            </a:r>
          </a:p>
          <a:p>
            <a:pPr marL="63500" defTabSz="973138">
              <a:spcBef>
                <a:spcPct val="20000"/>
              </a:spcBef>
            </a:pPr>
            <a:r>
              <a:rPr lang="en-US" altLang="en-US" sz="900" dirty="0"/>
              <a:t>Senegal</a:t>
            </a:r>
          </a:p>
          <a:p>
            <a:pPr marL="63500" defTabSz="973138">
              <a:spcBef>
                <a:spcPct val="20000"/>
              </a:spcBef>
            </a:pPr>
            <a:r>
              <a:rPr lang="en-US" altLang="en-US" sz="900" dirty="0"/>
              <a:t>Singapore</a:t>
            </a:r>
          </a:p>
          <a:p>
            <a:pPr marL="63500" defTabSz="973138">
              <a:spcBef>
                <a:spcPct val="20000"/>
              </a:spcBef>
            </a:pPr>
            <a:r>
              <a:rPr lang="en-US" altLang="en-US" sz="900" dirty="0"/>
              <a:t>South Sudan</a:t>
            </a:r>
          </a:p>
          <a:p>
            <a:pPr marL="63500" defTabSz="973138">
              <a:spcBef>
                <a:spcPct val="20000"/>
              </a:spcBef>
            </a:pPr>
            <a:r>
              <a:rPr lang="en-US" altLang="en-US" sz="900" dirty="0"/>
              <a:t>Sweden</a:t>
            </a:r>
          </a:p>
          <a:p>
            <a:pPr marL="63500" defTabSz="973138">
              <a:spcBef>
                <a:spcPct val="20000"/>
              </a:spcBef>
            </a:pPr>
            <a:r>
              <a:rPr lang="en-US" altLang="en-US" sz="900" dirty="0"/>
              <a:t>Switzerland</a:t>
            </a:r>
          </a:p>
          <a:p>
            <a:pPr marL="63500" defTabSz="973138">
              <a:spcBef>
                <a:spcPct val="20000"/>
              </a:spcBef>
            </a:pPr>
            <a:r>
              <a:rPr lang="en-US" altLang="en-US" sz="900" dirty="0"/>
              <a:t>Ukraine</a:t>
            </a:r>
          </a:p>
        </p:txBody>
      </p:sp>
      <p:sp>
        <p:nvSpPr>
          <p:cNvPr id="43" name="Rectangle 36">
            <a:extLst>
              <a:ext uri="{FF2B5EF4-FFF2-40B4-BE49-F238E27FC236}">
                <a16:creationId xmlns:a16="http://schemas.microsoft.com/office/drawing/2014/main" id="{D2B0EA71-8CF4-48BA-8D12-2752A7B35465}"/>
              </a:ext>
            </a:extLst>
          </p:cNvPr>
          <p:cNvSpPr>
            <a:spLocks noChangeArrowheads="1"/>
          </p:cNvSpPr>
          <p:nvPr/>
        </p:nvSpPr>
        <p:spPr bwMode="auto">
          <a:xfrm>
            <a:off x="1041456" y="1089706"/>
            <a:ext cx="1285875" cy="4429063"/>
          </a:xfrm>
          <a:prstGeom prst="rect">
            <a:avLst/>
          </a:prstGeom>
          <a:noFill/>
          <a:ln w="9525">
            <a:noFill/>
            <a:miter lim="800000"/>
            <a:headEnd/>
            <a:tailEnd/>
          </a:ln>
        </p:spPr>
        <p:txBody>
          <a:bodyPr lIns="45720" rIns="45720"/>
          <a:lstStyle/>
          <a:p>
            <a:pPr marL="63500" defTabSz="973138">
              <a:spcBef>
                <a:spcPct val="20000"/>
              </a:spcBef>
            </a:pPr>
            <a:r>
              <a:rPr lang="en-US" altLang="en-US" sz="900" u="sng" dirty="0"/>
              <a:t>FEB</a:t>
            </a:r>
            <a:r>
              <a:rPr lang="en-US" altLang="en-US" sz="900" dirty="0"/>
              <a:t>.</a:t>
            </a:r>
          </a:p>
          <a:p>
            <a:pPr marL="63500" defTabSz="973138">
              <a:spcBef>
                <a:spcPct val="20000"/>
              </a:spcBef>
            </a:pPr>
            <a:r>
              <a:rPr lang="en-US" altLang="en-US" sz="900" dirty="0"/>
              <a:t>Algeria</a:t>
            </a:r>
          </a:p>
          <a:p>
            <a:pPr marL="63500" defTabSz="973138">
              <a:spcBef>
                <a:spcPct val="20000"/>
              </a:spcBef>
            </a:pPr>
            <a:r>
              <a:rPr lang="en-US" altLang="en-US" sz="900" dirty="0"/>
              <a:t>Austria</a:t>
            </a:r>
          </a:p>
          <a:p>
            <a:pPr marL="63500" defTabSz="973138">
              <a:spcBef>
                <a:spcPct val="20000"/>
              </a:spcBef>
            </a:pPr>
            <a:r>
              <a:rPr lang="en-US" altLang="en-US" sz="900" dirty="0"/>
              <a:t>Azerbaijan</a:t>
            </a:r>
          </a:p>
          <a:p>
            <a:pPr marL="63500" defTabSz="973138">
              <a:spcBef>
                <a:spcPct val="20000"/>
              </a:spcBef>
            </a:pPr>
            <a:r>
              <a:rPr lang="en-US" altLang="en-US" sz="900" dirty="0"/>
              <a:t>Bahamas</a:t>
            </a:r>
          </a:p>
          <a:p>
            <a:pPr marL="63500" defTabSz="973138">
              <a:spcBef>
                <a:spcPct val="20000"/>
              </a:spcBef>
            </a:pPr>
            <a:r>
              <a:rPr lang="en-US" altLang="en-US" sz="900" dirty="0"/>
              <a:t>Belgium</a:t>
            </a:r>
          </a:p>
          <a:p>
            <a:pPr marL="63500" defTabSz="973138">
              <a:spcBef>
                <a:spcPct val="20000"/>
              </a:spcBef>
            </a:pPr>
            <a:r>
              <a:rPr lang="en-US" altLang="en-US" sz="900" dirty="0"/>
              <a:t>Bosnia and </a:t>
            </a:r>
          </a:p>
          <a:p>
            <a:pPr marL="63500" defTabSz="973138">
              <a:spcBef>
                <a:spcPct val="20000"/>
              </a:spcBef>
            </a:pPr>
            <a:r>
              <a:rPr lang="en-US" altLang="en-US" sz="900" dirty="0"/>
              <a:t>    Herzegovina</a:t>
            </a:r>
          </a:p>
          <a:p>
            <a:pPr marL="63500" defTabSz="973138">
              <a:spcBef>
                <a:spcPct val="20000"/>
              </a:spcBef>
            </a:pPr>
            <a:r>
              <a:rPr lang="en-US" altLang="en-US" sz="900" dirty="0"/>
              <a:t>China</a:t>
            </a:r>
          </a:p>
          <a:p>
            <a:pPr marL="63500" defTabSz="973138">
              <a:spcBef>
                <a:spcPct val="20000"/>
              </a:spcBef>
            </a:pPr>
            <a:r>
              <a:rPr lang="en-US" altLang="en-US" sz="900" dirty="0"/>
              <a:t>Djibouti</a:t>
            </a:r>
          </a:p>
          <a:p>
            <a:pPr marL="63500" defTabSz="973138">
              <a:spcBef>
                <a:spcPct val="20000"/>
              </a:spcBef>
            </a:pPr>
            <a:r>
              <a:rPr lang="en-US" altLang="en-US" sz="900" dirty="0"/>
              <a:t>Iceland</a:t>
            </a:r>
          </a:p>
          <a:p>
            <a:pPr marL="63500" defTabSz="973138">
              <a:spcBef>
                <a:spcPct val="20000"/>
              </a:spcBef>
            </a:pPr>
            <a:r>
              <a:rPr lang="en-US" altLang="en-US" sz="900" dirty="0"/>
              <a:t>Kuwait</a:t>
            </a:r>
          </a:p>
          <a:p>
            <a:pPr marL="63500" defTabSz="973138">
              <a:spcBef>
                <a:spcPct val="20000"/>
              </a:spcBef>
            </a:pPr>
            <a:r>
              <a:rPr lang="en-US" altLang="en-US" sz="900" dirty="0"/>
              <a:t>Kyrgyzstan</a:t>
            </a:r>
          </a:p>
          <a:p>
            <a:pPr marL="63500" defTabSz="973138">
              <a:spcBef>
                <a:spcPct val="20000"/>
              </a:spcBef>
            </a:pPr>
            <a:r>
              <a:rPr lang="en-US" altLang="en-US" sz="900" dirty="0"/>
              <a:t>Mali</a:t>
            </a:r>
          </a:p>
          <a:p>
            <a:pPr marL="63500" defTabSz="973138">
              <a:spcBef>
                <a:spcPct val="20000"/>
              </a:spcBef>
            </a:pPr>
            <a:r>
              <a:rPr lang="en-US" altLang="en-US" sz="900" dirty="0"/>
              <a:t>Malta</a:t>
            </a:r>
          </a:p>
          <a:p>
            <a:pPr marL="63500" defTabSz="973138">
              <a:spcBef>
                <a:spcPct val="20000"/>
              </a:spcBef>
            </a:pPr>
            <a:r>
              <a:rPr lang="en-US" altLang="en-US" sz="900" dirty="0"/>
              <a:t>Marshall Islands</a:t>
            </a:r>
          </a:p>
          <a:p>
            <a:pPr marL="63500" defTabSz="973138">
              <a:spcBef>
                <a:spcPct val="20000"/>
              </a:spcBef>
            </a:pPr>
            <a:r>
              <a:rPr lang="en-US" altLang="en-US" sz="900" dirty="0"/>
              <a:t>Monaco</a:t>
            </a:r>
          </a:p>
          <a:p>
            <a:pPr marL="63500" defTabSz="973138">
              <a:spcBef>
                <a:spcPct val="20000"/>
              </a:spcBef>
            </a:pPr>
            <a:r>
              <a:rPr lang="en-US" altLang="en-US" sz="900" dirty="0"/>
              <a:t>Netherlands</a:t>
            </a:r>
          </a:p>
          <a:p>
            <a:pPr marL="63500" defTabSz="973138">
              <a:spcBef>
                <a:spcPct val="20000"/>
              </a:spcBef>
            </a:pPr>
            <a:r>
              <a:rPr lang="en-US" altLang="en-US" sz="900" dirty="0"/>
              <a:t>Republic of Korea</a:t>
            </a:r>
          </a:p>
          <a:p>
            <a:pPr marL="63500" defTabSz="973138">
              <a:spcBef>
                <a:spcPct val="20000"/>
              </a:spcBef>
            </a:pPr>
            <a:r>
              <a:rPr lang="en-US" altLang="en-US" sz="900" dirty="0"/>
              <a:t>Slovenia</a:t>
            </a:r>
          </a:p>
          <a:p>
            <a:pPr marL="63500" defTabSz="973138">
              <a:spcBef>
                <a:spcPct val="20000"/>
              </a:spcBef>
            </a:pPr>
            <a:r>
              <a:rPr lang="en-US" altLang="en-US" sz="900" dirty="0"/>
              <a:t>Solomon Islands</a:t>
            </a:r>
          </a:p>
          <a:p>
            <a:pPr marL="63500" defTabSz="973138">
              <a:spcBef>
                <a:spcPct val="20000"/>
              </a:spcBef>
            </a:pPr>
            <a:r>
              <a:rPr lang="en-US" altLang="en-US" sz="900" dirty="0"/>
              <a:t>South Africa</a:t>
            </a:r>
          </a:p>
          <a:p>
            <a:pPr marL="63500" defTabSz="973138">
              <a:spcBef>
                <a:spcPct val="20000"/>
              </a:spcBef>
            </a:pPr>
            <a:r>
              <a:rPr lang="en-US" altLang="en-US" sz="900" dirty="0"/>
              <a:t>Sri Lanka</a:t>
            </a:r>
          </a:p>
          <a:p>
            <a:pPr marL="63500" defTabSz="973138">
              <a:spcBef>
                <a:spcPct val="20000"/>
              </a:spcBef>
            </a:pPr>
            <a:r>
              <a:rPr lang="en-US" altLang="en-US" sz="900" dirty="0"/>
              <a:t>Thailand</a:t>
            </a:r>
          </a:p>
          <a:p>
            <a:pPr marL="63500" defTabSz="973138">
              <a:spcBef>
                <a:spcPct val="20000"/>
              </a:spcBef>
            </a:pPr>
            <a:r>
              <a:rPr lang="en-US" altLang="en-US" sz="900" dirty="0"/>
              <a:t>Uzbekistan</a:t>
            </a:r>
          </a:p>
          <a:p>
            <a:pPr marL="63500" defTabSz="973138">
              <a:spcBef>
                <a:spcPct val="20000"/>
              </a:spcBef>
            </a:pPr>
            <a:r>
              <a:rPr lang="en-US" altLang="en-US" sz="900" dirty="0"/>
              <a:t>Viet Nam</a:t>
            </a:r>
          </a:p>
          <a:p>
            <a:pPr marL="63500" defTabSz="973138">
              <a:spcBef>
                <a:spcPct val="20000"/>
              </a:spcBef>
            </a:pPr>
            <a:endParaRPr lang="en-US" altLang="en-US" sz="900" dirty="0"/>
          </a:p>
        </p:txBody>
      </p:sp>
      <p:sp>
        <p:nvSpPr>
          <p:cNvPr id="46" name="Rectangle 30">
            <a:extLst>
              <a:ext uri="{FF2B5EF4-FFF2-40B4-BE49-F238E27FC236}">
                <a16:creationId xmlns:a16="http://schemas.microsoft.com/office/drawing/2014/main" id="{B70915DF-73FD-416B-BCBA-668CB3D4E7D5}"/>
              </a:ext>
            </a:extLst>
          </p:cNvPr>
          <p:cNvSpPr>
            <a:spLocks noChangeArrowheads="1"/>
          </p:cNvSpPr>
          <p:nvPr/>
        </p:nvSpPr>
        <p:spPr bwMode="auto">
          <a:xfrm>
            <a:off x="2083362" y="1094968"/>
            <a:ext cx="1317625"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MAR</a:t>
            </a:r>
            <a:r>
              <a:rPr lang="en-US" altLang="en-US" sz="900" dirty="0"/>
              <a:t>.</a:t>
            </a:r>
          </a:p>
          <a:p>
            <a:pPr defTabSz="973138">
              <a:spcBef>
                <a:spcPct val="20000"/>
              </a:spcBef>
            </a:pPr>
            <a:r>
              <a:rPr lang="en-US" altLang="en-US" sz="900" dirty="0"/>
              <a:t>Albania</a:t>
            </a:r>
          </a:p>
          <a:p>
            <a:pPr defTabSz="973138">
              <a:spcBef>
                <a:spcPct val="20000"/>
              </a:spcBef>
            </a:pPr>
            <a:r>
              <a:rPr lang="en-US" altLang="en-US" sz="900" dirty="0"/>
              <a:t>Bahrain</a:t>
            </a:r>
          </a:p>
          <a:p>
            <a:pPr defTabSz="973138">
              <a:spcBef>
                <a:spcPct val="20000"/>
              </a:spcBef>
            </a:pPr>
            <a:r>
              <a:rPr lang="en-US" altLang="en-US" sz="900" dirty="0"/>
              <a:t>Bhutan</a:t>
            </a:r>
          </a:p>
          <a:p>
            <a:pPr defTabSz="973138">
              <a:spcBef>
                <a:spcPct val="20000"/>
              </a:spcBef>
            </a:pPr>
            <a:r>
              <a:rPr lang="en-US" altLang="en-US" sz="900" dirty="0"/>
              <a:t>Bulgaria</a:t>
            </a:r>
          </a:p>
          <a:p>
            <a:pPr defTabSz="973138">
              <a:spcBef>
                <a:spcPct val="20000"/>
              </a:spcBef>
            </a:pPr>
            <a:r>
              <a:rPr lang="en-US" altLang="en-US" sz="900" dirty="0"/>
              <a:t>Cabo Verde</a:t>
            </a:r>
          </a:p>
          <a:p>
            <a:pPr defTabSz="973138">
              <a:spcBef>
                <a:spcPct val="20000"/>
              </a:spcBef>
            </a:pPr>
            <a:r>
              <a:rPr lang="en-US" altLang="en-US" sz="900" dirty="0"/>
              <a:t>Croatia</a:t>
            </a:r>
          </a:p>
          <a:p>
            <a:pPr defTabSz="973138">
              <a:spcBef>
                <a:spcPct val="20000"/>
              </a:spcBef>
            </a:pPr>
            <a:r>
              <a:rPr lang="en-US" altLang="en-US" sz="900" dirty="0"/>
              <a:t>Czech Republic</a:t>
            </a:r>
          </a:p>
          <a:p>
            <a:pPr defTabSz="973138">
              <a:spcBef>
                <a:spcPct val="20000"/>
              </a:spcBef>
            </a:pPr>
            <a:r>
              <a:rPr lang="en-US" altLang="en-US" sz="900" dirty="0"/>
              <a:t>Democratic  People's </a:t>
            </a:r>
          </a:p>
          <a:p>
            <a:pPr defTabSz="973138">
              <a:spcBef>
                <a:spcPct val="20000"/>
              </a:spcBef>
            </a:pPr>
            <a:r>
              <a:rPr lang="en-US" altLang="en-US" sz="900" dirty="0"/>
              <a:t>    Republic of Korea</a:t>
            </a:r>
          </a:p>
          <a:p>
            <a:pPr defTabSz="973138">
              <a:spcBef>
                <a:spcPct val="20000"/>
              </a:spcBef>
            </a:pPr>
            <a:r>
              <a:rPr lang="en-US" altLang="en-US" sz="900" dirty="0"/>
              <a:t>Ecuador</a:t>
            </a:r>
          </a:p>
          <a:p>
            <a:pPr defTabSz="973138">
              <a:spcBef>
                <a:spcPct val="20000"/>
              </a:spcBef>
            </a:pPr>
            <a:r>
              <a:rPr lang="en-US" altLang="en-US" sz="900" dirty="0"/>
              <a:t>Guyana</a:t>
            </a:r>
          </a:p>
          <a:p>
            <a:pPr defTabSz="973138">
              <a:spcBef>
                <a:spcPct val="20000"/>
              </a:spcBef>
            </a:pPr>
            <a:r>
              <a:rPr lang="en-US" altLang="en-US" sz="900" dirty="0"/>
              <a:t>Mauritius</a:t>
            </a:r>
          </a:p>
          <a:p>
            <a:pPr defTabSz="973138">
              <a:spcBef>
                <a:spcPct val="20000"/>
              </a:spcBef>
            </a:pPr>
            <a:r>
              <a:rPr lang="en-US" altLang="en-US" sz="900" dirty="0"/>
              <a:t>Myanmar</a:t>
            </a:r>
          </a:p>
          <a:p>
            <a:pPr defTabSz="973138">
              <a:spcBef>
                <a:spcPct val="20000"/>
              </a:spcBef>
            </a:pPr>
            <a:r>
              <a:rPr lang="en-US" altLang="en-US" sz="900" dirty="0"/>
              <a:t>Nepal</a:t>
            </a:r>
          </a:p>
          <a:p>
            <a:pPr defTabSz="973138">
              <a:spcBef>
                <a:spcPct val="20000"/>
              </a:spcBef>
            </a:pPr>
            <a:r>
              <a:rPr lang="en-US" altLang="en-US" sz="900" dirty="0"/>
              <a:t>Nicaragua</a:t>
            </a:r>
          </a:p>
          <a:p>
            <a:pPr defTabSz="973138">
              <a:spcBef>
                <a:spcPct val="20000"/>
              </a:spcBef>
            </a:pPr>
            <a:r>
              <a:rPr lang="en-US" altLang="en-US" sz="900" dirty="0"/>
              <a:t>Papua New Guinea</a:t>
            </a:r>
          </a:p>
          <a:p>
            <a:pPr defTabSz="973138">
              <a:spcBef>
                <a:spcPct val="20000"/>
              </a:spcBef>
            </a:pPr>
            <a:r>
              <a:rPr lang="en-US" altLang="en-US" sz="900" dirty="0"/>
              <a:t>Romania</a:t>
            </a:r>
          </a:p>
          <a:p>
            <a:pPr defTabSz="973138">
              <a:spcBef>
                <a:spcPct val="20000"/>
              </a:spcBef>
            </a:pPr>
            <a:r>
              <a:rPr lang="en-US" altLang="en-US" sz="900" dirty="0"/>
              <a:t>Russian Federation</a:t>
            </a:r>
          </a:p>
          <a:p>
            <a:pPr defTabSz="973138">
              <a:spcBef>
                <a:spcPct val="20000"/>
              </a:spcBef>
            </a:pPr>
            <a:r>
              <a:rPr lang="en-US" altLang="en-US" sz="900" dirty="0"/>
              <a:t>Samoa</a:t>
            </a:r>
          </a:p>
          <a:p>
            <a:pPr defTabSz="973138">
              <a:spcBef>
                <a:spcPct val="20000"/>
              </a:spcBef>
            </a:pPr>
            <a:r>
              <a:rPr lang="en-US" altLang="en-US" sz="900" dirty="0"/>
              <a:t>San Marino</a:t>
            </a:r>
          </a:p>
          <a:p>
            <a:pPr defTabSz="973138">
              <a:spcBef>
                <a:spcPct val="20000"/>
              </a:spcBef>
            </a:pPr>
            <a:r>
              <a:rPr lang="en-US" altLang="en-US" sz="900" dirty="0"/>
              <a:t>Spain</a:t>
            </a:r>
          </a:p>
          <a:p>
            <a:pPr defTabSz="973138">
              <a:spcBef>
                <a:spcPct val="20000"/>
              </a:spcBef>
            </a:pPr>
            <a:r>
              <a:rPr lang="en-US" altLang="en-US" sz="900" dirty="0"/>
              <a:t>Tunisia</a:t>
            </a:r>
          </a:p>
          <a:p>
            <a:pPr defTabSz="973138">
              <a:spcBef>
                <a:spcPct val="20000"/>
              </a:spcBef>
            </a:pPr>
            <a:r>
              <a:rPr lang="en-US" altLang="en-US" sz="900" dirty="0"/>
              <a:t>Turkmenistan</a:t>
            </a:r>
          </a:p>
          <a:p>
            <a:pPr defTabSz="973138">
              <a:spcBef>
                <a:spcPct val="20000"/>
              </a:spcBef>
            </a:pPr>
            <a:r>
              <a:rPr lang="en-US" altLang="en-US" sz="900" dirty="0"/>
              <a:t>United Arab Emirates</a:t>
            </a:r>
          </a:p>
          <a:p>
            <a:pPr defTabSz="973138">
              <a:spcBef>
                <a:spcPct val="20000"/>
              </a:spcBef>
            </a:pPr>
            <a:r>
              <a:rPr lang="en-US" altLang="en-US" sz="900" dirty="0"/>
              <a:t>Vanuatu</a:t>
            </a:r>
          </a:p>
          <a:p>
            <a:pPr defTabSz="973138">
              <a:spcBef>
                <a:spcPct val="20000"/>
              </a:spcBef>
            </a:pPr>
            <a:endParaRPr lang="en-US" altLang="en-US" sz="900" dirty="0"/>
          </a:p>
        </p:txBody>
      </p:sp>
      <p:sp>
        <p:nvSpPr>
          <p:cNvPr id="55" name="Rectangle 29">
            <a:extLst>
              <a:ext uri="{FF2B5EF4-FFF2-40B4-BE49-F238E27FC236}">
                <a16:creationId xmlns:a16="http://schemas.microsoft.com/office/drawing/2014/main" id="{83026CA8-D653-4206-B9AD-6AA96C31EA3D}"/>
              </a:ext>
            </a:extLst>
          </p:cNvPr>
          <p:cNvSpPr>
            <a:spLocks noChangeArrowheads="1"/>
          </p:cNvSpPr>
          <p:nvPr/>
        </p:nvSpPr>
        <p:spPr bwMode="auto">
          <a:xfrm>
            <a:off x="3140014" y="1135701"/>
            <a:ext cx="1143000" cy="4766650"/>
          </a:xfrm>
          <a:prstGeom prst="rect">
            <a:avLst/>
          </a:prstGeom>
          <a:noFill/>
          <a:ln w="9525">
            <a:noFill/>
            <a:miter lim="800000"/>
            <a:headEnd/>
            <a:tailEnd/>
          </a:ln>
        </p:spPr>
        <p:txBody>
          <a:bodyPr lIns="45720" rIns="45720"/>
          <a:lstStyle/>
          <a:p>
            <a:pPr defTabSz="973138">
              <a:spcBef>
                <a:spcPct val="20000"/>
              </a:spcBef>
            </a:pPr>
            <a:r>
              <a:rPr lang="en-US" altLang="en-US" sz="900" u="sng" dirty="0"/>
              <a:t>APR</a:t>
            </a:r>
            <a:r>
              <a:rPr lang="en-US" altLang="en-US" sz="900" dirty="0"/>
              <a:t>.</a:t>
            </a:r>
          </a:p>
          <a:p>
            <a:pPr defTabSz="973138">
              <a:spcBef>
                <a:spcPct val="20000"/>
              </a:spcBef>
            </a:pPr>
            <a:r>
              <a:rPr lang="en-US" altLang="en-US" sz="900" dirty="0"/>
              <a:t>Andorra</a:t>
            </a:r>
          </a:p>
          <a:p>
            <a:pPr defTabSz="973138">
              <a:spcBef>
                <a:spcPct val="20000"/>
              </a:spcBef>
            </a:pPr>
            <a:r>
              <a:rPr lang="en-US" altLang="en-US" sz="900" dirty="0"/>
              <a:t>Antigua and </a:t>
            </a:r>
          </a:p>
          <a:p>
            <a:pPr defTabSz="973138">
              <a:spcBef>
                <a:spcPct val="20000"/>
              </a:spcBef>
            </a:pPr>
            <a:r>
              <a:rPr lang="en-US" altLang="en-US" sz="900" dirty="0"/>
              <a:t>   Barbuda</a:t>
            </a:r>
          </a:p>
          <a:p>
            <a:pPr defTabSz="973138">
              <a:spcBef>
                <a:spcPct val="20000"/>
              </a:spcBef>
            </a:pPr>
            <a:r>
              <a:rPr lang="en-US" altLang="en-US" sz="900" dirty="0"/>
              <a:t>Brunei Darussalam</a:t>
            </a:r>
          </a:p>
          <a:p>
            <a:pPr defTabSz="973138">
              <a:spcBef>
                <a:spcPct val="20000"/>
              </a:spcBef>
            </a:pPr>
            <a:r>
              <a:rPr lang="en-US" altLang="en-US" sz="900" dirty="0"/>
              <a:t>Dominica</a:t>
            </a:r>
          </a:p>
          <a:p>
            <a:pPr defTabSz="973138">
              <a:spcBef>
                <a:spcPct val="20000"/>
              </a:spcBef>
            </a:pPr>
            <a:r>
              <a:rPr lang="en-US" altLang="en-US" sz="900" dirty="0"/>
              <a:t>Ethiopia</a:t>
            </a:r>
          </a:p>
          <a:p>
            <a:pPr defTabSz="973138">
              <a:spcBef>
                <a:spcPct val="20000"/>
              </a:spcBef>
            </a:pPr>
            <a:r>
              <a:rPr lang="en-US" altLang="en-US" sz="900" dirty="0"/>
              <a:t>Germany</a:t>
            </a:r>
          </a:p>
          <a:p>
            <a:pPr defTabSz="973138">
              <a:spcBef>
                <a:spcPct val="20000"/>
              </a:spcBef>
            </a:pPr>
            <a:r>
              <a:rPr lang="en-US" altLang="en-US" sz="900" dirty="0"/>
              <a:t>Guatemala</a:t>
            </a:r>
          </a:p>
          <a:p>
            <a:pPr defTabSz="973138">
              <a:spcBef>
                <a:spcPct val="20000"/>
              </a:spcBef>
            </a:pPr>
            <a:r>
              <a:rPr lang="en-US" altLang="en-US" sz="900" dirty="0"/>
              <a:t>Haiti</a:t>
            </a:r>
          </a:p>
          <a:p>
            <a:pPr defTabSz="973138">
              <a:spcBef>
                <a:spcPct val="20000"/>
              </a:spcBef>
            </a:pPr>
            <a:r>
              <a:rPr lang="en-US" altLang="en-US" sz="900" dirty="0"/>
              <a:t>India</a:t>
            </a:r>
          </a:p>
          <a:p>
            <a:pPr defTabSz="973138">
              <a:spcBef>
                <a:spcPct val="20000"/>
              </a:spcBef>
            </a:pPr>
            <a:r>
              <a:rPr lang="en-US" altLang="en-US" sz="900" dirty="0"/>
              <a:t>Japan</a:t>
            </a:r>
          </a:p>
          <a:p>
            <a:pPr defTabSz="973138">
              <a:spcBef>
                <a:spcPct val="20000"/>
              </a:spcBef>
            </a:pPr>
            <a:r>
              <a:rPr lang="en-US" altLang="en-US" sz="900" dirty="0"/>
              <a:t>Kazakhstan</a:t>
            </a:r>
          </a:p>
          <a:p>
            <a:pPr defTabSz="973138">
              <a:spcBef>
                <a:spcPct val="20000"/>
              </a:spcBef>
            </a:pPr>
            <a:r>
              <a:rPr lang="en-US" altLang="en-US" sz="900" dirty="0"/>
              <a:t>Montenegro</a:t>
            </a:r>
          </a:p>
          <a:p>
            <a:pPr defTabSz="973138">
              <a:spcBef>
                <a:spcPct val="20000"/>
              </a:spcBef>
            </a:pPr>
            <a:r>
              <a:rPr lang="en-US" altLang="en-US" sz="900" dirty="0"/>
              <a:t>Philippines</a:t>
            </a:r>
          </a:p>
          <a:p>
            <a:pPr defTabSz="973138">
              <a:spcBef>
                <a:spcPct val="20000"/>
              </a:spcBef>
            </a:pPr>
            <a:r>
              <a:rPr lang="en-US" altLang="en-US" sz="900" dirty="0"/>
              <a:t>Portugal</a:t>
            </a:r>
          </a:p>
          <a:p>
            <a:pPr defTabSz="973138">
              <a:spcBef>
                <a:spcPct val="20000"/>
              </a:spcBef>
            </a:pPr>
            <a:r>
              <a:rPr lang="en-US" altLang="en-US" sz="900" dirty="0"/>
              <a:t>Qatar</a:t>
            </a:r>
          </a:p>
          <a:p>
            <a:pPr defTabSz="973138">
              <a:spcBef>
                <a:spcPct val="20000"/>
              </a:spcBef>
            </a:pPr>
            <a:r>
              <a:rPr lang="en-US" altLang="en-US" sz="900" dirty="0"/>
              <a:t>Sudan</a:t>
            </a:r>
          </a:p>
          <a:p>
            <a:pPr defTabSz="973138">
              <a:spcBef>
                <a:spcPct val="20000"/>
              </a:spcBef>
            </a:pPr>
            <a:r>
              <a:rPr lang="en-US" altLang="en-US" sz="900" dirty="0"/>
              <a:t>Trinidad and </a:t>
            </a:r>
          </a:p>
          <a:p>
            <a:pPr defTabSz="973138">
              <a:spcBef>
                <a:spcPct val="20000"/>
              </a:spcBef>
            </a:pPr>
            <a:r>
              <a:rPr lang="en-US" altLang="en-US" sz="900" dirty="0"/>
              <a:t>   Tobago</a:t>
            </a:r>
          </a:p>
          <a:p>
            <a:pPr defTabSz="973138">
              <a:spcBef>
                <a:spcPct val="20000"/>
              </a:spcBef>
            </a:pPr>
            <a:r>
              <a:rPr lang="en-US" altLang="en-US" sz="900" dirty="0"/>
              <a:t>Turkey</a:t>
            </a:r>
          </a:p>
          <a:p>
            <a:pPr defTabSz="973138">
              <a:spcBef>
                <a:spcPct val="20000"/>
              </a:spcBef>
            </a:pPr>
            <a:r>
              <a:rPr lang="en-US" altLang="en-US" sz="900" dirty="0"/>
              <a:t>United Kingdom</a:t>
            </a:r>
          </a:p>
          <a:p>
            <a:pPr defTabSz="973138">
              <a:spcBef>
                <a:spcPct val="20000"/>
              </a:spcBef>
            </a:pPr>
            <a:endParaRPr lang="en-US" altLang="en-US" sz="900" dirty="0"/>
          </a:p>
        </p:txBody>
      </p:sp>
      <p:sp>
        <p:nvSpPr>
          <p:cNvPr id="56" name="Text Box 40">
            <a:extLst>
              <a:ext uri="{FF2B5EF4-FFF2-40B4-BE49-F238E27FC236}">
                <a16:creationId xmlns:a16="http://schemas.microsoft.com/office/drawing/2014/main" id="{565E9B58-FA0A-45CE-9EB8-2359613EE58E}"/>
              </a:ext>
            </a:extLst>
          </p:cNvPr>
          <p:cNvSpPr txBox="1">
            <a:spLocks noChangeArrowheads="1"/>
          </p:cNvSpPr>
          <p:nvPr/>
        </p:nvSpPr>
        <p:spPr bwMode="auto">
          <a:xfrm>
            <a:off x="1526120" y="6682756"/>
            <a:ext cx="1444625" cy="313627"/>
          </a:xfrm>
          <a:prstGeom prst="rect">
            <a:avLst/>
          </a:prstGeom>
          <a:noFill/>
          <a:ln w="25400">
            <a:solidFill>
              <a:srgbClr val="FF3300"/>
            </a:solidFill>
            <a:miter lim="800000"/>
            <a:headEnd/>
            <a:tailEnd/>
          </a:ln>
        </p:spPr>
        <p:txBody>
          <a:bodyPr lIns="97234" tIns="48617" rIns="97234" bIns="48617">
            <a:spAutoFit/>
          </a:bodyPr>
          <a:lstStyle/>
          <a:p>
            <a:pPr algn="ctr" defTabSz="973138">
              <a:spcBef>
                <a:spcPct val="50000"/>
              </a:spcBef>
            </a:pPr>
            <a:r>
              <a:rPr lang="en-US" altLang="en-US" sz="1400" dirty="0">
                <a:ea typeface="ＭＳ Ｐゴシック" charset="-128"/>
              </a:rPr>
              <a:t>TOTAL: 92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3251"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3252"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3253"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3254"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3255"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3256"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53262"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53263"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53264"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53265"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53266"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53267"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53268"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34"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35" name="Rectangle 6"/>
          <p:cNvSpPr txBox="1">
            <a:spLocks noGrp="1" noChangeArrowheads="1"/>
          </p:cNvSpPr>
          <p:nvPr/>
        </p:nvSpPr>
        <p:spPr bwMode="auto">
          <a:xfrm>
            <a:off x="6553200" y="6495324"/>
            <a:ext cx="2133600" cy="495322"/>
          </a:xfrm>
          <a:prstGeom prst="rect">
            <a:avLst/>
          </a:prstGeom>
          <a:noFill/>
          <a:ln w="9525">
            <a:noFill/>
            <a:miter lim="800000"/>
            <a:headEnd/>
            <a:tailEnd/>
          </a:ln>
        </p:spPr>
        <p:txBody>
          <a:bodyPr/>
          <a:lstStyle/>
          <a:p>
            <a:pPr algn="r"/>
            <a:r>
              <a:rPr lang="en-GB" altLang="en-US" sz="1400" dirty="0"/>
              <a:t>7</a:t>
            </a:r>
          </a:p>
        </p:txBody>
      </p:sp>
      <p:sp>
        <p:nvSpPr>
          <p:cNvPr id="36" name="Text Box 2"/>
          <p:cNvSpPr txBox="1">
            <a:spLocks noChangeArrowheads="1"/>
          </p:cNvSpPr>
          <p:nvPr/>
        </p:nvSpPr>
        <p:spPr bwMode="auto">
          <a:xfrm>
            <a:off x="152400" y="208035"/>
            <a:ext cx="6572440" cy="892552"/>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7 - </a:t>
            </a:r>
            <a:r>
              <a:rPr lang="en-GB" altLang="en-US" sz="3200" dirty="0">
                <a:solidFill>
                  <a:srgbClr val="CC0000"/>
                </a:solidFill>
              </a:rPr>
              <a:t>Regular Budget Cash Position</a:t>
            </a:r>
            <a:br>
              <a:rPr lang="en-GB" altLang="en-US" sz="3600" dirty="0">
                <a:solidFill>
                  <a:srgbClr val="CC0000"/>
                </a:solidFill>
              </a:rPr>
            </a:br>
            <a:r>
              <a:rPr lang="en-GB" altLang="en-US" sz="2000" dirty="0"/>
              <a:t>Actual (US$ millions)</a:t>
            </a:r>
          </a:p>
        </p:txBody>
      </p:sp>
      <p:sp>
        <p:nvSpPr>
          <p:cNvPr id="37" name="Text Box 7"/>
          <p:cNvSpPr txBox="1">
            <a:spLocks noChangeArrowheads="1"/>
          </p:cNvSpPr>
          <p:nvPr/>
        </p:nvSpPr>
        <p:spPr bwMode="auto">
          <a:xfrm>
            <a:off x="1127125" y="5347828"/>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38" name="Picture 4"/>
          <p:cNvPicPr>
            <a:picLocks noChangeAspect="1" noChangeArrowheads="1"/>
          </p:cNvPicPr>
          <p:nvPr/>
        </p:nvPicPr>
        <p:blipFill>
          <a:blip r:embed="rId2"/>
          <a:srcRect/>
          <a:stretch>
            <a:fillRect/>
          </a:stretch>
        </p:blipFill>
        <p:spPr bwMode="auto">
          <a:xfrm>
            <a:off x="7772400" y="396258"/>
            <a:ext cx="1066800" cy="998900"/>
          </a:xfrm>
          <a:prstGeom prst="rect">
            <a:avLst/>
          </a:prstGeom>
          <a:noFill/>
          <a:ln w="9525">
            <a:noFill/>
            <a:miter lim="800000"/>
            <a:headEnd/>
            <a:tailEnd/>
          </a:ln>
        </p:spPr>
      </p:pic>
      <p:sp>
        <p:nvSpPr>
          <p:cNvPr id="39" name="Rectangle 48"/>
          <p:cNvSpPr>
            <a:spLocks/>
          </p:cNvSpPr>
          <p:nvPr/>
        </p:nvSpPr>
        <p:spPr bwMode="auto">
          <a:xfrm>
            <a:off x="7543800" y="209687"/>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40" name="Line 8"/>
          <p:cNvSpPr>
            <a:spLocks noChangeShapeType="1"/>
          </p:cNvSpPr>
          <p:nvPr/>
        </p:nvSpPr>
        <p:spPr bwMode="auto">
          <a:xfrm>
            <a:off x="3581400" y="5230601"/>
            <a:ext cx="1487488" cy="0"/>
          </a:xfrm>
          <a:prstGeom prst="line">
            <a:avLst/>
          </a:prstGeom>
          <a:noFill/>
          <a:ln w="9525">
            <a:noFill/>
            <a:round/>
            <a:headEnd/>
            <a:tailEnd/>
          </a:ln>
        </p:spPr>
        <p:txBody>
          <a:bodyPr wrap="none"/>
          <a:lstStyle/>
          <a:p>
            <a:endParaRPr lang="en-US"/>
          </a:p>
        </p:txBody>
      </p:sp>
      <p:sp>
        <p:nvSpPr>
          <p:cNvPr id="41" name="Text Box 6"/>
          <p:cNvSpPr txBox="1">
            <a:spLocks noChangeArrowheads="1"/>
          </p:cNvSpPr>
          <p:nvPr/>
        </p:nvSpPr>
        <p:spPr bwMode="auto">
          <a:xfrm>
            <a:off x="7702550" y="1426528"/>
            <a:ext cx="1441450" cy="475509"/>
          </a:xfrm>
          <a:prstGeom prst="rect">
            <a:avLst/>
          </a:prstGeom>
          <a:noFill/>
          <a:ln w="9525">
            <a:noFill/>
            <a:miter lim="800000"/>
            <a:headEnd/>
            <a:tailEnd/>
          </a:ln>
        </p:spPr>
        <p:txBody>
          <a:bodyPr wrap="none">
            <a:spAutoFit/>
          </a:bodyPr>
          <a:lstStyle/>
          <a:p>
            <a:r>
              <a:rPr lang="en-US" altLang="zh-CN" sz="1200" b="1" i="1">
                <a:solidFill>
                  <a:srgbClr val="336699"/>
                </a:solidFill>
                <a:ea typeface="SimSun" pitchFamily="2" charset="-122"/>
              </a:rPr>
              <a:t>The United Nations </a:t>
            </a:r>
            <a:br>
              <a:rPr lang="en-US" altLang="zh-CN" sz="1200" b="1" i="1">
                <a:solidFill>
                  <a:srgbClr val="336699"/>
                </a:solidFill>
                <a:ea typeface="SimSun" pitchFamily="2" charset="-122"/>
              </a:rPr>
            </a:br>
            <a:r>
              <a:rPr lang="en-US" altLang="zh-CN" sz="1200" b="1" i="1">
                <a:solidFill>
                  <a:srgbClr val="336699"/>
                </a:solidFill>
                <a:ea typeface="SimSun" pitchFamily="2" charset="-122"/>
              </a:rPr>
              <a:t>Financial Situation</a:t>
            </a:r>
            <a:endParaRPr lang="en-GB" altLang="en-US" sz="1200" b="1" i="1">
              <a:solidFill>
                <a:srgbClr val="336699"/>
              </a:solidFill>
            </a:endParaRPr>
          </a:p>
        </p:txBody>
      </p:sp>
      <p:grpSp>
        <p:nvGrpSpPr>
          <p:cNvPr id="42" name="Group 117"/>
          <p:cNvGrpSpPr>
            <a:grpSpLocks/>
          </p:cNvGrpSpPr>
          <p:nvPr/>
        </p:nvGrpSpPr>
        <p:grpSpPr bwMode="auto">
          <a:xfrm>
            <a:off x="7712076" y="2139793"/>
            <a:ext cx="1162050" cy="630711"/>
            <a:chOff x="4824" y="1327"/>
            <a:chExt cx="732" cy="382"/>
          </a:xfrm>
        </p:grpSpPr>
        <p:grpSp>
          <p:nvGrpSpPr>
            <p:cNvPr id="43" name="Group 118"/>
            <p:cNvGrpSpPr>
              <a:grpSpLocks/>
            </p:cNvGrpSpPr>
            <p:nvPr/>
          </p:nvGrpSpPr>
          <p:grpSpPr bwMode="auto">
            <a:xfrm>
              <a:off x="4830" y="1327"/>
              <a:ext cx="726" cy="382"/>
              <a:chOff x="4830" y="1327"/>
              <a:chExt cx="726" cy="382"/>
            </a:xfrm>
          </p:grpSpPr>
          <p:sp>
            <p:nvSpPr>
              <p:cNvPr id="45" name="Text Box 119"/>
              <p:cNvSpPr txBox="1">
                <a:spLocks noChangeArrowheads="1"/>
              </p:cNvSpPr>
              <p:nvPr/>
            </p:nvSpPr>
            <p:spPr bwMode="auto">
              <a:xfrm>
                <a:off x="4830" y="1327"/>
                <a:ext cx="726" cy="173"/>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46" name="Text Box 120"/>
              <p:cNvSpPr txBox="1">
                <a:spLocks noChangeArrowheads="1"/>
              </p:cNvSpPr>
              <p:nvPr/>
            </p:nvSpPr>
            <p:spPr bwMode="auto">
              <a:xfrm>
                <a:off x="4830" y="1429"/>
                <a:ext cx="666" cy="173"/>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47" name="Text Box 121"/>
              <p:cNvSpPr txBox="1">
                <a:spLocks noChangeArrowheads="1"/>
              </p:cNvSpPr>
              <p:nvPr/>
            </p:nvSpPr>
            <p:spPr bwMode="auto">
              <a:xfrm>
                <a:off x="4830" y="1536"/>
                <a:ext cx="487" cy="173"/>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44" name="Rectangle 12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graphicFrame>
        <p:nvGraphicFramePr>
          <p:cNvPr id="33" name="Group 278"/>
          <p:cNvGraphicFramePr>
            <a:graphicFrameLocks noGrp="1"/>
          </p:cNvGraphicFramePr>
          <p:nvPr>
            <p:extLst>
              <p:ext uri="{D42A27DB-BD31-4B8C-83A1-F6EECF244321}">
                <p14:modId xmlns:p14="http://schemas.microsoft.com/office/powerpoint/2010/main" val="2673204583"/>
              </p:ext>
            </p:extLst>
          </p:nvPr>
        </p:nvGraphicFramePr>
        <p:xfrm>
          <a:off x="1014416" y="2118356"/>
          <a:ext cx="6224584" cy="3354889"/>
        </p:xfrm>
        <a:graphic>
          <a:graphicData uri="http://schemas.openxmlformats.org/drawingml/2006/table">
            <a:tbl>
              <a:tblPr/>
              <a:tblGrid>
                <a:gridCol w="1995758">
                  <a:extLst>
                    <a:ext uri="{9D8B030D-6E8A-4147-A177-3AD203B41FA5}">
                      <a16:colId xmlns:a16="http://schemas.microsoft.com/office/drawing/2014/main" val="20000"/>
                    </a:ext>
                  </a:extLst>
                </a:gridCol>
                <a:gridCol w="1089304">
                  <a:extLst>
                    <a:ext uri="{9D8B030D-6E8A-4147-A177-3AD203B41FA5}">
                      <a16:colId xmlns:a16="http://schemas.microsoft.com/office/drawing/2014/main" val="20002"/>
                    </a:ext>
                  </a:extLst>
                </a:gridCol>
                <a:gridCol w="955658">
                  <a:extLst>
                    <a:ext uri="{9D8B030D-6E8A-4147-A177-3AD203B41FA5}">
                      <a16:colId xmlns:a16="http://schemas.microsoft.com/office/drawing/2014/main" val="20003"/>
                    </a:ext>
                  </a:extLst>
                </a:gridCol>
                <a:gridCol w="1091932">
                  <a:extLst>
                    <a:ext uri="{9D8B030D-6E8A-4147-A177-3AD203B41FA5}">
                      <a16:colId xmlns:a16="http://schemas.microsoft.com/office/drawing/2014/main" val="20004"/>
                    </a:ext>
                  </a:extLst>
                </a:gridCol>
                <a:gridCol w="1091932">
                  <a:extLst>
                    <a:ext uri="{9D8B030D-6E8A-4147-A177-3AD203B41FA5}">
                      <a16:colId xmlns:a16="http://schemas.microsoft.com/office/drawing/2014/main" val="20005"/>
                    </a:ext>
                  </a:extLst>
                </a:gridCol>
              </a:tblGrid>
              <a:tr h="751683">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31 Dec 2016</a:t>
                      </a:r>
                    </a:p>
                  </a:txBody>
                  <a:tcPr marT="45719" marB="45719" horzOverflow="overflow">
                    <a:lnL>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30 Apr 2017</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31 Dec 2017</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30 Apr 2018</a:t>
                      </a:r>
                    </a:p>
                  </a:txBody>
                  <a:tcPr marT="45719" marB="4571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4482">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Regular Budget</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rgbClr val="FF0000"/>
                          </a:solidFill>
                          <a:effectLst/>
                          <a:latin typeface="Calibri" pitchFamily="34" charset="0"/>
                          <a:cs typeface="Arial" charset="0"/>
                        </a:rPr>
                        <a:t>(123)</a:t>
                      </a:r>
                      <a:endParaRPr kumimoji="0" lang="en-GB" altLang="en-US" sz="1500" b="0" i="0" u="none" strike="noStrike" cap="none" normalizeH="0" baseline="0" dirty="0">
                        <a:ln>
                          <a:noFill/>
                        </a:ln>
                        <a:solidFill>
                          <a:srgbClr val="FF0000"/>
                        </a:solidFill>
                        <a:effectLst/>
                        <a:latin typeface="Calibri" pitchFamily="34" charset="0"/>
                        <a:cs typeface="Arial" charset="0"/>
                      </a:endParaRPr>
                    </a:p>
                  </a:txBody>
                  <a:tcPr marT="43959" marB="43959" horzOverflow="overflow">
                    <a:lnL>
                      <a:noFill/>
                    </a:lnL>
                    <a:lnR>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632</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7548" marB="47548"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rgbClr val="FF0000"/>
                          </a:solidFill>
                          <a:effectLst/>
                          <a:latin typeface="Calibri" pitchFamily="34" charset="0"/>
                          <a:cs typeface="Arial" charset="0"/>
                        </a:rPr>
                        <a:t>(278)</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330</a:t>
                      </a:r>
                    </a:p>
                  </a:txBody>
                  <a:tcPr marT="47548" marB="47548" horzOverflow="overflow">
                    <a:lnL>
                      <a:noFill/>
                    </a:lnL>
                    <a:lnR cap="flat">
                      <a:noFill/>
                    </a:lnR>
                    <a:lnT w="28575" cap="flat" cmpd="sng" algn="ctr">
                      <a:solidFill>
                        <a:schemeClr val="bg2"/>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674482">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Working Capital Fund</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a:noFill/>
                    </a:lnT>
                    <a:lnB>
                      <a:noFill/>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150</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3959" marB="43959"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7548" marB="47548" horzOverflow="overflow">
                    <a:lnL>
                      <a:noFill/>
                    </a:lnL>
                    <a:lnR cap="flat">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3959" marB="43959" horzOverflow="overflow">
                    <a:lnL>
                      <a:noFill/>
                    </a:lnL>
                    <a:lnR cap="flat">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150</a:t>
                      </a:r>
                    </a:p>
                  </a:txBody>
                  <a:tcPr marT="47548" marB="47548"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601936">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a:ln>
                            <a:noFill/>
                          </a:ln>
                          <a:solidFill>
                            <a:schemeClr val="tx1"/>
                          </a:solidFill>
                          <a:effectLst/>
                          <a:latin typeface="Calibri" pitchFamily="34" charset="0"/>
                          <a:cs typeface="Arial" charset="0"/>
                        </a:rPr>
                        <a:t>Special Account</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5719" marB="45719" horzOverflow="overflow">
                    <a:lnL cap="flat">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0" i="0" u="none" strike="noStrike" cap="none" normalizeH="0" baseline="0" dirty="0">
                          <a:ln>
                            <a:noFill/>
                          </a:ln>
                          <a:solidFill>
                            <a:schemeClr val="tx1"/>
                          </a:solidFill>
                          <a:effectLst/>
                          <a:latin typeface="Calibri" pitchFamily="34" charset="0"/>
                          <a:cs typeface="Arial" charset="0"/>
                        </a:rPr>
                        <a:t>200</a:t>
                      </a:r>
                      <a:endParaRPr kumimoji="0" lang="en-GB" altLang="en-US" sz="1500" b="0" i="0" u="none" strike="noStrike" cap="none" normalizeH="0" baseline="0" dirty="0">
                        <a:ln>
                          <a:noFill/>
                        </a:ln>
                        <a:solidFill>
                          <a:schemeClr val="tx1"/>
                        </a:solidFill>
                        <a:effectLst/>
                        <a:latin typeface="Calibri" pitchFamily="34" charset="0"/>
                        <a:cs typeface="Arial" charset="0"/>
                      </a:endParaRPr>
                    </a:p>
                  </a:txBody>
                  <a:tcPr marT="43959" marB="43959" horzOverflow="overflow">
                    <a:lnL>
                      <a:noFill/>
                    </a:lnL>
                    <a:lnR>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200</a:t>
                      </a:r>
                    </a:p>
                  </a:txBody>
                  <a:tcPr marT="47548" marB="47548"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202</a:t>
                      </a:r>
                    </a:p>
                  </a:txBody>
                  <a:tcPr marT="43959" marB="43959"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202</a:t>
                      </a:r>
                    </a:p>
                  </a:txBody>
                  <a:tcPr marT="47548" marB="47548" horzOverflow="overflow">
                    <a:lnL>
                      <a:noFill/>
                    </a:lnL>
                    <a:lnR cap="flat">
                      <a:noFill/>
                    </a:lnR>
                    <a:lnT>
                      <a:noFill/>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2306">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altLang="en-US" sz="1500" b="0" i="0" u="none" strike="noStrike" cap="none" normalizeH="0" baseline="0" dirty="0">
                          <a:ln>
                            <a:noFill/>
                          </a:ln>
                          <a:solidFill>
                            <a:schemeClr val="tx1"/>
                          </a:solidFill>
                          <a:effectLst/>
                          <a:latin typeface="Calibri" pitchFamily="34" charset="0"/>
                          <a:cs typeface="Arial" charset="0"/>
                        </a:rPr>
                        <a:t>Combined General Fund</a:t>
                      </a:r>
                    </a:p>
                  </a:txBody>
                  <a:tcPr marT="45719" marB="45719" horzOverflow="overflow">
                    <a:lnL cap="flat">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227</a:t>
                      </a:r>
                    </a:p>
                  </a:txBody>
                  <a:tcPr marT="43959" marB="43959" horzOverflow="overflow">
                    <a:lnL>
                      <a:noFill/>
                    </a:lnL>
                    <a:lnR>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eaLnBrk="0" hangingPunct="0">
                        <a:spcBef>
                          <a:spcPct val="20000"/>
                        </a:spcBef>
                        <a:defRPr sz="2400">
                          <a:solidFill>
                            <a:schemeClr val="tx1"/>
                          </a:solidFill>
                          <a:latin typeface="Arial" charset="0"/>
                          <a:cs typeface="Arial" charset="0"/>
                        </a:defRPr>
                      </a:lvl2pPr>
                      <a:lvl3pPr eaLnBrk="0" hangingPunct="0">
                        <a:spcBef>
                          <a:spcPct val="20000"/>
                        </a:spcBef>
                        <a:defRPr sz="2000">
                          <a:solidFill>
                            <a:schemeClr val="tx1"/>
                          </a:solidFill>
                          <a:latin typeface="Arial" charset="0"/>
                          <a:cs typeface="Arial" charset="0"/>
                        </a:defRPr>
                      </a:lvl3pPr>
                      <a:lvl4pPr eaLnBrk="0" hangingPunct="0">
                        <a:spcBef>
                          <a:spcPct val="20000"/>
                        </a:spcBef>
                        <a:defRPr>
                          <a:solidFill>
                            <a:schemeClr val="tx1"/>
                          </a:solidFill>
                          <a:latin typeface="Arial" charset="0"/>
                          <a:cs typeface="Arial" charset="0"/>
                        </a:defRPr>
                      </a:lvl4pPr>
                      <a:lvl5pPr eaLnBrk="0" hangingPunct="0">
                        <a:spcBef>
                          <a:spcPct val="20000"/>
                        </a:spcBef>
                        <a:defRPr>
                          <a:solidFill>
                            <a:schemeClr val="tx1"/>
                          </a:solidFill>
                          <a:latin typeface="Arial" charset="0"/>
                          <a:cs typeface="Arial" charset="0"/>
                        </a:defRPr>
                      </a:lvl5pPr>
                      <a:lvl6pPr eaLnBrk="0" fontAlgn="base" hangingPunct="0">
                        <a:spcBef>
                          <a:spcPct val="20000"/>
                        </a:spcBef>
                        <a:spcAft>
                          <a:spcPct val="0"/>
                        </a:spcAft>
                        <a:defRPr>
                          <a:solidFill>
                            <a:schemeClr val="tx1"/>
                          </a:solidFill>
                          <a:latin typeface="Arial" charset="0"/>
                          <a:cs typeface="Arial" charset="0"/>
                        </a:defRPr>
                      </a:lvl6pPr>
                      <a:lvl7pPr eaLnBrk="0" fontAlgn="base" hangingPunct="0">
                        <a:spcBef>
                          <a:spcPct val="20000"/>
                        </a:spcBef>
                        <a:spcAft>
                          <a:spcPct val="0"/>
                        </a:spcAft>
                        <a:defRPr>
                          <a:solidFill>
                            <a:schemeClr val="tx1"/>
                          </a:solidFill>
                          <a:latin typeface="Arial" charset="0"/>
                          <a:cs typeface="Arial" charset="0"/>
                        </a:defRPr>
                      </a:lvl7pPr>
                      <a:lvl8pPr eaLnBrk="0" fontAlgn="base" hangingPunct="0">
                        <a:spcBef>
                          <a:spcPct val="20000"/>
                        </a:spcBef>
                        <a:spcAft>
                          <a:spcPct val="0"/>
                        </a:spcAft>
                        <a:defRPr>
                          <a:solidFill>
                            <a:schemeClr val="tx1"/>
                          </a:solidFill>
                          <a:latin typeface="Arial" charset="0"/>
                          <a:cs typeface="Arial" charset="0"/>
                        </a:defRPr>
                      </a:lvl8pPr>
                      <a:lvl9pPr eaLnBrk="0" fontAlgn="base" hangingPunct="0">
                        <a:spcBef>
                          <a:spcPct val="20000"/>
                        </a:spcBef>
                        <a:spcAft>
                          <a:spcPct val="0"/>
                        </a:spcAft>
                        <a:defRPr>
                          <a:solidFill>
                            <a:schemeClr val="tx1"/>
                          </a:solidFill>
                          <a:latin typeface="Arial" charset="0"/>
                          <a:cs typeface="Arial" charset="0"/>
                        </a:defRPr>
                      </a:lvl9p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982</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alibri" pitchFamily="34" charset="0"/>
                          <a:cs typeface="Arial" charset="0"/>
                        </a:rPr>
                        <a:t>74</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altLang="en-US" sz="1500" b="1" i="0" u="none" strike="noStrike" cap="none" normalizeH="0" baseline="0" dirty="0">
                          <a:ln>
                            <a:noFill/>
                          </a:ln>
                          <a:solidFill>
                            <a:schemeClr val="tx1"/>
                          </a:solidFill>
                          <a:effectLst/>
                          <a:latin typeface="Calibri" pitchFamily="34" charset="0"/>
                          <a:cs typeface="Arial" charset="0"/>
                        </a:rPr>
                        <a:t>682</a:t>
                      </a:r>
                    </a:p>
                  </a:txBody>
                  <a:tcPr marT="43959" marB="43959" horzOverflow="overflow">
                    <a:lnL>
                      <a:noFill/>
                    </a:lnL>
                    <a:lnR cap="flat">
                      <a:noFill/>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 name="Object 94">
            <a:extLst>
              <a:ext uri="{FF2B5EF4-FFF2-40B4-BE49-F238E27FC236}">
                <a16:creationId xmlns:a16="http://schemas.microsoft.com/office/drawing/2014/main" id="{CFA010BA-28FE-4E3E-8745-F167954A8A46}"/>
              </a:ext>
            </a:extLst>
          </p:cNvPr>
          <p:cNvGraphicFramePr>
            <a:graphicFrameLocks noChangeAspect="1"/>
          </p:cNvGraphicFramePr>
          <p:nvPr>
            <p:extLst>
              <p:ext uri="{D42A27DB-BD31-4B8C-83A1-F6EECF244321}">
                <p14:modId xmlns:p14="http://schemas.microsoft.com/office/powerpoint/2010/main" val="3727662915"/>
              </p:ext>
            </p:extLst>
          </p:nvPr>
        </p:nvGraphicFramePr>
        <p:xfrm>
          <a:off x="-69879" y="1395158"/>
          <a:ext cx="7747000" cy="4411663"/>
        </p:xfrm>
        <a:graphic>
          <a:graphicData uri="http://schemas.openxmlformats.org/drawingml/2006/chart">
            <c:chart xmlns:c="http://schemas.openxmlformats.org/drawingml/2006/chart" xmlns:r="http://schemas.openxmlformats.org/officeDocument/2006/relationships" r:id="rId2"/>
          </a:graphicData>
        </a:graphic>
      </p:graphicFrame>
      <p:sp>
        <p:nvSpPr>
          <p:cNvPr id="11362"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1363"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1364"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1366"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1368"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1370"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1372"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11379" name="Line 9"/>
          <p:cNvSpPr>
            <a:spLocks noChangeShapeType="1"/>
          </p:cNvSpPr>
          <p:nvPr/>
        </p:nvSpPr>
        <p:spPr bwMode="auto">
          <a:xfrm>
            <a:off x="152400" y="9510184"/>
            <a:ext cx="1487488" cy="0"/>
          </a:xfrm>
          <a:prstGeom prst="line">
            <a:avLst/>
          </a:prstGeom>
          <a:noFill/>
          <a:ln w="9525">
            <a:noFill/>
            <a:round/>
            <a:headEnd/>
            <a:tailEnd/>
          </a:ln>
        </p:spPr>
        <p:txBody>
          <a:bodyPr wrap="none"/>
          <a:lstStyle/>
          <a:p>
            <a:endParaRPr lang="en-US"/>
          </a:p>
        </p:txBody>
      </p:sp>
      <p:sp>
        <p:nvSpPr>
          <p:cNvPr id="11380" name="Line 10"/>
          <p:cNvSpPr>
            <a:spLocks noChangeShapeType="1"/>
          </p:cNvSpPr>
          <p:nvPr/>
        </p:nvSpPr>
        <p:spPr bwMode="auto">
          <a:xfrm>
            <a:off x="152400" y="1505779"/>
            <a:ext cx="0" cy="8004405"/>
          </a:xfrm>
          <a:prstGeom prst="line">
            <a:avLst/>
          </a:prstGeom>
          <a:noFill/>
          <a:ln w="9525">
            <a:noFill/>
            <a:round/>
            <a:headEnd/>
            <a:tailEnd/>
          </a:ln>
        </p:spPr>
        <p:txBody>
          <a:bodyPr wrap="none"/>
          <a:lstStyle/>
          <a:p>
            <a:endParaRPr lang="en-US"/>
          </a:p>
        </p:txBody>
      </p:sp>
      <p:sp>
        <p:nvSpPr>
          <p:cNvPr id="11381" name="Line 11"/>
          <p:cNvSpPr>
            <a:spLocks noChangeShapeType="1"/>
          </p:cNvSpPr>
          <p:nvPr/>
        </p:nvSpPr>
        <p:spPr bwMode="auto">
          <a:xfrm>
            <a:off x="7924800" y="1505779"/>
            <a:ext cx="0" cy="8004405"/>
          </a:xfrm>
          <a:prstGeom prst="line">
            <a:avLst/>
          </a:prstGeom>
          <a:noFill/>
          <a:ln w="9525">
            <a:noFill/>
            <a:round/>
            <a:headEnd/>
            <a:tailEnd/>
          </a:ln>
        </p:spPr>
        <p:txBody>
          <a:bodyPr wrap="none"/>
          <a:lstStyle/>
          <a:p>
            <a:endParaRPr lang="en-US"/>
          </a:p>
        </p:txBody>
      </p:sp>
      <p:sp>
        <p:nvSpPr>
          <p:cNvPr id="11383" name="Line 13"/>
          <p:cNvSpPr>
            <a:spLocks noChangeShapeType="1"/>
          </p:cNvSpPr>
          <p:nvPr/>
        </p:nvSpPr>
        <p:spPr bwMode="auto">
          <a:xfrm>
            <a:off x="1639889" y="9510184"/>
            <a:ext cx="1558925" cy="0"/>
          </a:xfrm>
          <a:prstGeom prst="line">
            <a:avLst/>
          </a:prstGeom>
          <a:noFill/>
          <a:ln w="9525">
            <a:noFill/>
            <a:round/>
            <a:headEnd/>
            <a:tailEnd/>
          </a:ln>
        </p:spPr>
        <p:txBody>
          <a:bodyPr wrap="none"/>
          <a:lstStyle/>
          <a:p>
            <a:endParaRPr lang="en-US"/>
          </a:p>
        </p:txBody>
      </p:sp>
      <p:sp>
        <p:nvSpPr>
          <p:cNvPr id="11385" name="Line 15"/>
          <p:cNvSpPr>
            <a:spLocks noChangeShapeType="1"/>
          </p:cNvSpPr>
          <p:nvPr/>
        </p:nvSpPr>
        <p:spPr bwMode="auto">
          <a:xfrm>
            <a:off x="3198814" y="9510184"/>
            <a:ext cx="1558925" cy="0"/>
          </a:xfrm>
          <a:prstGeom prst="line">
            <a:avLst/>
          </a:prstGeom>
          <a:noFill/>
          <a:ln w="9525">
            <a:noFill/>
            <a:round/>
            <a:headEnd/>
            <a:tailEnd/>
          </a:ln>
        </p:spPr>
        <p:txBody>
          <a:bodyPr wrap="none"/>
          <a:lstStyle/>
          <a:p>
            <a:endParaRPr lang="en-US"/>
          </a:p>
        </p:txBody>
      </p:sp>
      <p:sp>
        <p:nvSpPr>
          <p:cNvPr id="11387" name="Line 17"/>
          <p:cNvSpPr>
            <a:spLocks noChangeShapeType="1"/>
          </p:cNvSpPr>
          <p:nvPr/>
        </p:nvSpPr>
        <p:spPr bwMode="auto">
          <a:xfrm>
            <a:off x="4757739" y="9510184"/>
            <a:ext cx="1557337" cy="0"/>
          </a:xfrm>
          <a:prstGeom prst="line">
            <a:avLst/>
          </a:prstGeom>
          <a:noFill/>
          <a:ln w="9525">
            <a:noFill/>
            <a:round/>
            <a:headEnd/>
            <a:tailEnd/>
          </a:ln>
        </p:spPr>
        <p:txBody>
          <a:bodyPr wrap="none"/>
          <a:lstStyle/>
          <a:p>
            <a:endParaRPr lang="en-US"/>
          </a:p>
        </p:txBody>
      </p:sp>
      <p:sp>
        <p:nvSpPr>
          <p:cNvPr id="11389" name="Line 19"/>
          <p:cNvSpPr>
            <a:spLocks noChangeShapeType="1"/>
          </p:cNvSpPr>
          <p:nvPr/>
        </p:nvSpPr>
        <p:spPr bwMode="auto">
          <a:xfrm>
            <a:off x="6315076" y="9510184"/>
            <a:ext cx="1609725" cy="0"/>
          </a:xfrm>
          <a:prstGeom prst="line">
            <a:avLst/>
          </a:prstGeom>
          <a:noFill/>
          <a:ln w="9525">
            <a:noFill/>
            <a:round/>
            <a:headEnd/>
            <a:tailEnd/>
          </a:ln>
        </p:spPr>
        <p:txBody>
          <a:bodyPr wrap="none"/>
          <a:lstStyle/>
          <a:p>
            <a:endParaRPr lang="en-US"/>
          </a:p>
        </p:txBody>
      </p:sp>
      <p:sp>
        <p:nvSpPr>
          <p:cNvPr id="70" name="Rectangle 6"/>
          <p:cNvSpPr>
            <a:spLocks noGrp="1" noChangeArrowheads="1"/>
          </p:cNvSpPr>
          <p:nvPr>
            <p:ph type="sldNum" sz="quarter" idx="12"/>
          </p:nvPr>
        </p:nvSpPr>
        <p:spPr>
          <a:xfrm>
            <a:off x="6480580" y="6412023"/>
            <a:ext cx="2133600" cy="495322"/>
          </a:xfrm>
          <a:noFill/>
        </p:spPr>
        <p:txBody>
          <a:bodyPr/>
          <a:lstStyle/>
          <a:p>
            <a:r>
              <a:rPr lang="en-GB" altLang="en-US" dirty="0">
                <a:latin typeface="Calibri" pitchFamily="34" charset="0"/>
              </a:rPr>
              <a:t>8</a:t>
            </a:r>
          </a:p>
        </p:txBody>
      </p:sp>
      <p:sp>
        <p:nvSpPr>
          <p:cNvPr id="71" name="Text Box 7"/>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72" name="Line 8"/>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p>
        </p:txBody>
      </p:sp>
      <p:sp>
        <p:nvSpPr>
          <p:cNvPr id="73" name="Line 12"/>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p>
        </p:txBody>
      </p:sp>
      <p:sp>
        <p:nvSpPr>
          <p:cNvPr id="74" name="Line 14"/>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p>
        </p:txBody>
      </p:sp>
      <p:sp>
        <p:nvSpPr>
          <p:cNvPr id="75" name="Line 16"/>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p>
        </p:txBody>
      </p:sp>
      <p:sp>
        <p:nvSpPr>
          <p:cNvPr id="76" name="Line 18"/>
          <p:cNvSpPr>
            <a:spLocks noChangeShapeType="1"/>
          </p:cNvSpPr>
          <p:nvPr/>
        </p:nvSpPr>
        <p:spPr bwMode="auto">
          <a:xfrm>
            <a:off x="6315076" y="1331983"/>
            <a:ext cx="1609725" cy="0"/>
          </a:xfrm>
          <a:prstGeom prst="line">
            <a:avLst/>
          </a:prstGeom>
          <a:noFill/>
          <a:ln w="9525">
            <a:noFill/>
            <a:round/>
            <a:headEnd/>
            <a:tailEnd/>
          </a:ln>
        </p:spPr>
        <p:txBody>
          <a:bodyPr wrap="none"/>
          <a:lstStyle/>
          <a:p>
            <a:endParaRPr lang="en-US"/>
          </a:p>
        </p:txBody>
      </p:sp>
      <p:sp>
        <p:nvSpPr>
          <p:cNvPr id="77" name="Text Box 7"/>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pic>
        <p:nvPicPr>
          <p:cNvPr id="78" name="Picture 4"/>
          <p:cNvPicPr>
            <a:picLocks noChangeAspect="1" noChangeArrowheads="1"/>
          </p:cNvPicPr>
          <p:nvPr/>
        </p:nvPicPr>
        <p:blipFill>
          <a:blip r:embed="rId3"/>
          <a:srcRect/>
          <a:stretch>
            <a:fillRect/>
          </a:stretch>
        </p:blipFill>
        <p:spPr bwMode="auto">
          <a:xfrm>
            <a:off x="7772400" y="222462"/>
            <a:ext cx="1066800" cy="998900"/>
          </a:xfrm>
          <a:prstGeom prst="rect">
            <a:avLst/>
          </a:prstGeom>
          <a:noFill/>
          <a:ln w="9525">
            <a:noFill/>
            <a:miter lim="800000"/>
            <a:headEnd/>
            <a:tailEnd/>
          </a:ln>
        </p:spPr>
      </p:pic>
      <p:sp>
        <p:nvSpPr>
          <p:cNvPr id="79" name="Rectangle 48"/>
          <p:cNvSpPr>
            <a:spLocks/>
          </p:cNvSpPr>
          <p:nvPr/>
        </p:nvSpPr>
        <p:spPr bwMode="auto">
          <a:xfrm>
            <a:off x="7664450" y="217413"/>
            <a:ext cx="76200" cy="6764448"/>
          </a:xfrm>
          <a:prstGeom prst="rect">
            <a:avLst/>
          </a:prstGeom>
          <a:solidFill>
            <a:srgbClr val="C00000"/>
          </a:solidFill>
          <a:ln w="9525">
            <a:noFill/>
            <a:miter lim="800000"/>
            <a:headEnd/>
            <a:tailEnd/>
          </a:ln>
        </p:spPr>
        <p:txBody>
          <a:bodyPr lIns="182880" rIns="182880" anchor="ctr"/>
          <a:lstStyle/>
          <a:p>
            <a:pPr>
              <a:spcAft>
                <a:spcPts val="1000"/>
              </a:spcAft>
            </a:pPr>
            <a:endParaRPr lang="en-US" altLang="ja-JP" sz="800" i="1">
              <a:solidFill>
                <a:srgbClr val="FFFFFF"/>
              </a:solidFill>
              <a:latin typeface="Cambria" pitchFamily="18" charset="0"/>
              <a:ea typeface="SimSun" pitchFamily="2" charset="-122"/>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GB" altLang="ja-JP" sz="1200">
              <a:latin typeface="Times New Roman" pitchFamily="18" charset="0"/>
              <a:ea typeface="ＭＳ 明朝" charset="-128"/>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a:p>
            <a:endParaRPr lang="en-US" altLang="ja-JP" sz="1400" i="1">
              <a:solidFill>
                <a:srgbClr val="FFFFFF"/>
              </a:solidFill>
              <a:latin typeface="Cambria" pitchFamily="18" charset="0"/>
              <a:ea typeface="SimSun" pitchFamily="2" charset="-122"/>
            </a:endParaRPr>
          </a:p>
        </p:txBody>
      </p:sp>
      <p:sp>
        <p:nvSpPr>
          <p:cNvPr id="80" name="Text Box 6"/>
          <p:cNvSpPr txBox="1">
            <a:spLocks noChangeArrowheads="1"/>
          </p:cNvSpPr>
          <p:nvPr/>
        </p:nvSpPr>
        <p:spPr bwMode="auto">
          <a:xfrm>
            <a:off x="7664450" y="1331983"/>
            <a:ext cx="1441450" cy="475509"/>
          </a:xfrm>
          <a:prstGeom prst="rect">
            <a:avLst/>
          </a:prstGeom>
          <a:noFill/>
          <a:ln w="9525">
            <a:noFill/>
            <a:miter lim="800000"/>
            <a:headEnd/>
            <a:tailEnd/>
          </a:ln>
        </p:spPr>
        <p:txBody>
          <a:bodyPr wrap="none">
            <a:spAutoFit/>
          </a:bodyPr>
          <a:lstStyle/>
          <a:p>
            <a:r>
              <a:rPr lang="en-US" altLang="zh-CN" sz="1200" b="1" i="1" dirty="0">
                <a:solidFill>
                  <a:srgbClr val="336699"/>
                </a:solidFill>
                <a:ea typeface="SimSun" pitchFamily="2" charset="-122"/>
              </a:rPr>
              <a:t>The United Nations </a:t>
            </a:r>
            <a:br>
              <a:rPr lang="en-US" altLang="zh-CN" sz="1200" b="1" i="1" dirty="0">
                <a:solidFill>
                  <a:srgbClr val="336699"/>
                </a:solidFill>
                <a:ea typeface="SimSun" pitchFamily="2" charset="-122"/>
              </a:rPr>
            </a:br>
            <a:r>
              <a:rPr lang="en-US" altLang="zh-CN" sz="1200" b="1" i="1" dirty="0">
                <a:solidFill>
                  <a:srgbClr val="336699"/>
                </a:solidFill>
                <a:ea typeface="SimSun" pitchFamily="2" charset="-122"/>
              </a:rPr>
              <a:t>Financial Situation</a:t>
            </a:r>
            <a:endParaRPr lang="en-GB" altLang="en-US" sz="1200" b="1" i="1" dirty="0">
              <a:solidFill>
                <a:srgbClr val="336699"/>
              </a:solidFill>
            </a:endParaRPr>
          </a:p>
        </p:txBody>
      </p:sp>
      <p:sp>
        <p:nvSpPr>
          <p:cNvPr id="81" name="Line 8"/>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p>
        </p:txBody>
      </p:sp>
      <p:sp>
        <p:nvSpPr>
          <p:cNvPr id="82" name="Line 12"/>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p>
        </p:txBody>
      </p:sp>
      <p:sp>
        <p:nvSpPr>
          <p:cNvPr id="83" name="Line 14"/>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p>
        </p:txBody>
      </p:sp>
      <p:sp>
        <p:nvSpPr>
          <p:cNvPr id="84" name="Line 16"/>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p>
        </p:txBody>
      </p:sp>
      <p:sp>
        <p:nvSpPr>
          <p:cNvPr id="85" name="Line 18"/>
          <p:cNvSpPr>
            <a:spLocks noChangeShapeType="1"/>
          </p:cNvSpPr>
          <p:nvPr/>
        </p:nvSpPr>
        <p:spPr bwMode="auto">
          <a:xfrm>
            <a:off x="6315076" y="1331983"/>
            <a:ext cx="1609725" cy="0"/>
          </a:xfrm>
          <a:prstGeom prst="line">
            <a:avLst/>
          </a:prstGeom>
          <a:noFill/>
          <a:ln w="9525">
            <a:noFill/>
            <a:round/>
            <a:headEnd/>
            <a:tailEnd/>
          </a:ln>
        </p:spPr>
        <p:txBody>
          <a:bodyPr wrap="none"/>
          <a:lstStyle/>
          <a:p>
            <a:endParaRPr lang="en-US"/>
          </a:p>
        </p:txBody>
      </p:sp>
      <p:grpSp>
        <p:nvGrpSpPr>
          <p:cNvPr id="87" name="Group 57"/>
          <p:cNvGrpSpPr>
            <a:grpSpLocks/>
          </p:cNvGrpSpPr>
          <p:nvPr/>
        </p:nvGrpSpPr>
        <p:grpSpPr bwMode="auto">
          <a:xfrm>
            <a:off x="7772400" y="2055564"/>
            <a:ext cx="1161349" cy="601394"/>
            <a:chOff x="4824" y="1327"/>
            <a:chExt cx="764" cy="398"/>
          </a:xfrm>
        </p:grpSpPr>
        <p:grpSp>
          <p:nvGrpSpPr>
            <p:cNvPr id="88" name="Group 58"/>
            <p:cNvGrpSpPr>
              <a:grpSpLocks/>
            </p:cNvGrpSpPr>
            <p:nvPr/>
          </p:nvGrpSpPr>
          <p:grpSpPr bwMode="auto">
            <a:xfrm>
              <a:off x="4830" y="1327"/>
              <a:ext cx="758" cy="398"/>
              <a:chOff x="4830" y="1327"/>
              <a:chExt cx="758" cy="398"/>
            </a:xfrm>
          </p:grpSpPr>
          <p:sp>
            <p:nvSpPr>
              <p:cNvPr id="90" name="Text Box 59"/>
              <p:cNvSpPr txBox="1">
                <a:spLocks noChangeArrowheads="1"/>
              </p:cNvSpPr>
              <p:nvPr/>
            </p:nvSpPr>
            <p:spPr bwMode="auto">
              <a:xfrm>
                <a:off x="4830" y="1327"/>
                <a:ext cx="758" cy="189"/>
              </a:xfrm>
              <a:prstGeom prst="rect">
                <a:avLst/>
              </a:prstGeom>
              <a:noFill/>
              <a:ln w="9525">
                <a:noFill/>
                <a:miter lim="800000"/>
                <a:headEnd/>
                <a:tailEnd/>
              </a:ln>
            </p:spPr>
            <p:txBody>
              <a:bodyPr wrap="none">
                <a:spAutoFit/>
              </a:bodyPr>
              <a:lstStyle/>
              <a:p>
                <a:r>
                  <a:rPr lang="en-US" altLang="en-US" sz="1200" b="1">
                    <a:solidFill>
                      <a:srgbClr val="CC0000"/>
                    </a:solidFill>
                  </a:rPr>
                  <a:t>Regular budget</a:t>
                </a:r>
              </a:p>
            </p:txBody>
          </p:sp>
          <p:sp>
            <p:nvSpPr>
              <p:cNvPr id="91" name="Text Box 60"/>
              <p:cNvSpPr txBox="1">
                <a:spLocks noChangeArrowheads="1"/>
              </p:cNvSpPr>
              <p:nvPr/>
            </p:nvSpPr>
            <p:spPr bwMode="auto">
              <a:xfrm>
                <a:off x="4830" y="1429"/>
                <a:ext cx="695" cy="189"/>
              </a:xfrm>
              <a:prstGeom prst="rect">
                <a:avLst/>
              </a:prstGeom>
              <a:noFill/>
              <a:ln w="9525">
                <a:noFill/>
                <a:miter lim="800000"/>
                <a:headEnd/>
                <a:tailEnd/>
              </a:ln>
            </p:spPr>
            <p:txBody>
              <a:bodyPr wrap="none">
                <a:spAutoFit/>
              </a:bodyPr>
              <a:lstStyle/>
              <a:p>
                <a:r>
                  <a:rPr lang="en-US" altLang="en-US" sz="1200" b="1">
                    <a:solidFill>
                      <a:srgbClr val="B2B2B2"/>
                    </a:solidFill>
                  </a:rPr>
                  <a:t>Peacekeeping</a:t>
                </a:r>
              </a:p>
            </p:txBody>
          </p:sp>
          <p:sp>
            <p:nvSpPr>
              <p:cNvPr id="92" name="Text Box 61"/>
              <p:cNvSpPr txBox="1">
                <a:spLocks noChangeArrowheads="1"/>
              </p:cNvSpPr>
              <p:nvPr/>
            </p:nvSpPr>
            <p:spPr bwMode="auto">
              <a:xfrm>
                <a:off x="4830" y="1536"/>
                <a:ext cx="508" cy="189"/>
              </a:xfrm>
              <a:prstGeom prst="rect">
                <a:avLst/>
              </a:prstGeom>
              <a:noFill/>
              <a:ln w="9525">
                <a:noFill/>
                <a:miter lim="800000"/>
                <a:headEnd/>
                <a:tailEnd/>
              </a:ln>
            </p:spPr>
            <p:txBody>
              <a:bodyPr wrap="none">
                <a:spAutoFit/>
              </a:bodyPr>
              <a:lstStyle/>
              <a:p>
                <a:r>
                  <a:rPr lang="en-US" altLang="en-US" sz="1200" b="1">
                    <a:solidFill>
                      <a:srgbClr val="B2B2B2"/>
                    </a:solidFill>
                  </a:rPr>
                  <a:t>Tribunals</a:t>
                </a:r>
              </a:p>
            </p:txBody>
          </p:sp>
        </p:grpSp>
        <p:sp>
          <p:nvSpPr>
            <p:cNvPr id="89" name="Rectangle 63"/>
            <p:cNvSpPr>
              <a:spLocks noChangeArrowheads="1"/>
            </p:cNvSpPr>
            <p:nvPr/>
          </p:nvSpPr>
          <p:spPr bwMode="auto">
            <a:xfrm flipH="1">
              <a:off x="4824" y="1392"/>
              <a:ext cx="48" cy="48"/>
            </a:xfrm>
            <a:prstGeom prst="rect">
              <a:avLst/>
            </a:prstGeom>
            <a:solidFill>
              <a:srgbClr val="CC0000"/>
            </a:solidFill>
            <a:ln w="9525">
              <a:solidFill>
                <a:srgbClr val="CC0000"/>
              </a:solidFill>
              <a:miter lim="800000"/>
              <a:headEnd/>
              <a:tailEnd/>
            </a:ln>
          </p:spPr>
          <p:txBody>
            <a:bodyPr wrap="none" anchor="ctr"/>
            <a:lstStyle/>
            <a:p>
              <a:endParaRPr lang="en-US" altLang="en-US" sz="1800"/>
            </a:p>
          </p:txBody>
        </p:sp>
      </p:grpSp>
      <p:sp>
        <p:nvSpPr>
          <p:cNvPr id="46" name="Text Box 7"/>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solidFill>
                <a:srgbClr val="000000"/>
              </a:solidFill>
              <a:latin typeface="Arial" charset="0"/>
            </a:endParaRPr>
          </a:p>
        </p:txBody>
      </p:sp>
      <p:sp>
        <p:nvSpPr>
          <p:cNvPr id="47" name="Line 8"/>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solidFill>
                <a:srgbClr val="000000"/>
              </a:solidFill>
            </a:endParaRPr>
          </a:p>
        </p:txBody>
      </p:sp>
      <p:sp>
        <p:nvSpPr>
          <p:cNvPr id="48" name="Line 12"/>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49" name="Line 14"/>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50" name="Line 16"/>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solidFill>
                <a:srgbClr val="000000"/>
              </a:solidFill>
            </a:endParaRPr>
          </a:p>
        </p:txBody>
      </p:sp>
      <p:sp>
        <p:nvSpPr>
          <p:cNvPr id="51" name="Text Box 7"/>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solidFill>
                <a:srgbClr val="000000"/>
              </a:solidFill>
              <a:latin typeface="Arial" charset="0"/>
            </a:endParaRPr>
          </a:p>
        </p:txBody>
      </p:sp>
      <p:sp>
        <p:nvSpPr>
          <p:cNvPr id="52" name="Line 8"/>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solidFill>
                <a:srgbClr val="000000"/>
              </a:solidFill>
            </a:endParaRPr>
          </a:p>
        </p:txBody>
      </p:sp>
      <p:sp>
        <p:nvSpPr>
          <p:cNvPr id="53" name="Line 12"/>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54" name="Line 14"/>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55" name="Line 16"/>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solidFill>
                <a:srgbClr val="000000"/>
              </a:solidFill>
            </a:endParaRPr>
          </a:p>
        </p:txBody>
      </p:sp>
      <p:sp>
        <p:nvSpPr>
          <p:cNvPr id="56" name="Text Box 53"/>
          <p:cNvSpPr txBox="1">
            <a:spLocks noChangeArrowheads="1"/>
          </p:cNvSpPr>
          <p:nvPr/>
        </p:nvSpPr>
        <p:spPr bwMode="auto">
          <a:xfrm>
            <a:off x="228600" y="6124224"/>
            <a:ext cx="7162800" cy="338554"/>
          </a:xfrm>
          <a:prstGeom prst="rect">
            <a:avLst/>
          </a:prstGeom>
          <a:noFill/>
          <a:ln w="9525">
            <a:noFill/>
            <a:miter lim="800000"/>
            <a:headEnd/>
            <a:tailEnd/>
          </a:ln>
        </p:spPr>
        <p:txBody>
          <a:bodyPr wrap="square">
            <a:spAutoFit/>
          </a:bodyPr>
          <a:lstStyle/>
          <a:p>
            <a:r>
              <a:rPr lang="en-US" altLang="en-US" sz="1600" dirty="0">
                <a:solidFill>
                  <a:srgbClr val="000000"/>
                </a:solidFill>
              </a:rPr>
              <a:t>*     Does not include balances in Working Capital Fund and Special Account</a:t>
            </a:r>
          </a:p>
        </p:txBody>
      </p:sp>
      <p:sp>
        <p:nvSpPr>
          <p:cNvPr id="57" name="Text Box 2"/>
          <p:cNvSpPr txBox="1">
            <a:spLocks noChangeArrowheads="1"/>
          </p:cNvSpPr>
          <p:nvPr/>
        </p:nvSpPr>
        <p:spPr bwMode="auto">
          <a:xfrm>
            <a:off x="152400" y="26229"/>
            <a:ext cx="6777625" cy="1431161"/>
          </a:xfrm>
          <a:prstGeom prst="rect">
            <a:avLst/>
          </a:prstGeom>
          <a:noFill/>
          <a:ln w="9525">
            <a:noFill/>
            <a:miter lim="800000"/>
            <a:headEnd/>
            <a:tailEnd/>
          </a:ln>
        </p:spPr>
        <p:txBody>
          <a:bodyPr wrap="none">
            <a:spAutoFit/>
          </a:bodyPr>
          <a:lstStyle/>
          <a:p>
            <a:r>
              <a:rPr lang="en-GB" altLang="ja-JP" sz="3200" dirty="0">
                <a:ea typeface="ＭＳ Ｐゴシック" pitchFamily="34" charset="-128"/>
              </a:rPr>
              <a:t>Chart 8 - </a:t>
            </a:r>
            <a:r>
              <a:rPr lang="en-GB" altLang="en-US" sz="3200" dirty="0">
                <a:solidFill>
                  <a:srgbClr val="CC0000"/>
                </a:solidFill>
              </a:rPr>
              <a:t>Regular Budget Cash Position*</a:t>
            </a:r>
            <a:br>
              <a:rPr lang="en-GB" altLang="en-US" sz="3200" dirty="0">
                <a:solidFill>
                  <a:srgbClr val="FF0000"/>
                </a:solidFill>
              </a:rPr>
            </a:br>
            <a:r>
              <a:rPr lang="en-US" altLang="en-US" sz="2000" dirty="0">
                <a:solidFill>
                  <a:srgbClr val="000000"/>
                </a:solidFill>
              </a:rPr>
              <a:t>Actual Figures for Regular Budget for </a:t>
            </a:r>
            <a:r>
              <a:rPr lang="en-US" altLang="en-US" sz="2000" dirty="0"/>
              <a:t>2016-2018</a:t>
            </a:r>
          </a:p>
          <a:p>
            <a:r>
              <a:rPr lang="en-GB" altLang="ja-JP" dirty="0">
                <a:solidFill>
                  <a:srgbClr val="000000"/>
                </a:solidFill>
                <a:ea typeface="ＭＳ Ｐゴシック" charset="-128"/>
              </a:rPr>
              <a:t>(US$ millions)</a:t>
            </a:r>
          </a:p>
          <a:p>
            <a:endParaRPr lang="en-GB" altLang="en-US" sz="2000" dirty="0">
              <a:solidFill>
                <a:srgbClr val="000000"/>
              </a:solidFill>
            </a:endParaRPr>
          </a:p>
        </p:txBody>
      </p:sp>
      <p:cxnSp>
        <p:nvCxnSpPr>
          <p:cNvPr id="59" name="Straight Connector 58">
            <a:extLst>
              <a:ext uri="{FF2B5EF4-FFF2-40B4-BE49-F238E27FC236}">
                <a16:creationId xmlns:a16="http://schemas.microsoft.com/office/drawing/2014/main" id="{62A85B97-588F-4843-A98C-855E225FDF2C}"/>
              </a:ext>
            </a:extLst>
          </p:cNvPr>
          <p:cNvCxnSpPr>
            <a:cxnSpLocks/>
          </p:cNvCxnSpPr>
          <p:nvPr/>
        </p:nvCxnSpPr>
        <p:spPr>
          <a:xfrm>
            <a:off x="3352800" y="1978009"/>
            <a:ext cx="0" cy="334091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4" name="Straight Connector 63">
            <a:extLst>
              <a:ext uri="{FF2B5EF4-FFF2-40B4-BE49-F238E27FC236}">
                <a16:creationId xmlns:a16="http://schemas.microsoft.com/office/drawing/2014/main" id="{BD533382-778F-443B-A6DE-E643446074E6}"/>
              </a:ext>
            </a:extLst>
          </p:cNvPr>
          <p:cNvCxnSpPr>
            <a:cxnSpLocks/>
          </p:cNvCxnSpPr>
          <p:nvPr/>
        </p:nvCxnSpPr>
        <p:spPr>
          <a:xfrm>
            <a:off x="6400800" y="1978009"/>
            <a:ext cx="0" cy="334091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8" name="Text Box 7">
            <a:extLst>
              <a:ext uri="{FF2B5EF4-FFF2-40B4-BE49-F238E27FC236}">
                <a16:creationId xmlns:a16="http://schemas.microsoft.com/office/drawing/2014/main" id="{B822A4B7-1A04-4517-B1E6-749FAD2EE5BA}"/>
              </a:ext>
            </a:extLst>
          </p:cNvPr>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1" name="Line 8">
            <a:extLst>
              <a:ext uri="{FF2B5EF4-FFF2-40B4-BE49-F238E27FC236}">
                <a16:creationId xmlns:a16="http://schemas.microsoft.com/office/drawing/2014/main" id="{6B3FBB13-0D0C-4C47-989E-C0232FE629E9}"/>
              </a:ext>
            </a:extLst>
          </p:cNvPr>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p>
        </p:txBody>
      </p:sp>
      <p:sp>
        <p:nvSpPr>
          <p:cNvPr id="62" name="Line 12">
            <a:extLst>
              <a:ext uri="{FF2B5EF4-FFF2-40B4-BE49-F238E27FC236}">
                <a16:creationId xmlns:a16="http://schemas.microsoft.com/office/drawing/2014/main" id="{472E078C-DA09-4355-83F2-DD605602E20B}"/>
              </a:ext>
            </a:extLst>
          </p:cNvPr>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p>
        </p:txBody>
      </p:sp>
      <p:sp>
        <p:nvSpPr>
          <p:cNvPr id="63" name="Line 14">
            <a:extLst>
              <a:ext uri="{FF2B5EF4-FFF2-40B4-BE49-F238E27FC236}">
                <a16:creationId xmlns:a16="http://schemas.microsoft.com/office/drawing/2014/main" id="{012AB2EF-7072-4F72-8273-7A764D2953D9}"/>
              </a:ext>
            </a:extLst>
          </p:cNvPr>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p>
        </p:txBody>
      </p:sp>
      <p:sp>
        <p:nvSpPr>
          <p:cNvPr id="65" name="Line 16">
            <a:extLst>
              <a:ext uri="{FF2B5EF4-FFF2-40B4-BE49-F238E27FC236}">
                <a16:creationId xmlns:a16="http://schemas.microsoft.com/office/drawing/2014/main" id="{40557C14-20F0-4FC8-91C6-255AE3593CE5}"/>
              </a:ext>
            </a:extLst>
          </p:cNvPr>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p>
        </p:txBody>
      </p:sp>
      <p:sp>
        <p:nvSpPr>
          <p:cNvPr id="66" name="Text Box 7">
            <a:extLst>
              <a:ext uri="{FF2B5EF4-FFF2-40B4-BE49-F238E27FC236}">
                <a16:creationId xmlns:a16="http://schemas.microsoft.com/office/drawing/2014/main" id="{FC604A18-DC60-4DE0-BE77-F03F762B76E2}"/>
              </a:ext>
            </a:extLst>
          </p:cNvPr>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latin typeface="Arial" charset="0"/>
            </a:endParaRPr>
          </a:p>
        </p:txBody>
      </p:sp>
      <p:sp>
        <p:nvSpPr>
          <p:cNvPr id="67" name="Line 8">
            <a:extLst>
              <a:ext uri="{FF2B5EF4-FFF2-40B4-BE49-F238E27FC236}">
                <a16:creationId xmlns:a16="http://schemas.microsoft.com/office/drawing/2014/main" id="{3CE09B56-D371-4901-9541-BB6407544223}"/>
              </a:ext>
            </a:extLst>
          </p:cNvPr>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p>
        </p:txBody>
      </p:sp>
      <p:sp>
        <p:nvSpPr>
          <p:cNvPr id="68" name="Line 12">
            <a:extLst>
              <a:ext uri="{FF2B5EF4-FFF2-40B4-BE49-F238E27FC236}">
                <a16:creationId xmlns:a16="http://schemas.microsoft.com/office/drawing/2014/main" id="{83D036F4-8B00-443A-9D57-7AD4B911C41E}"/>
              </a:ext>
            </a:extLst>
          </p:cNvPr>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p>
        </p:txBody>
      </p:sp>
      <p:sp>
        <p:nvSpPr>
          <p:cNvPr id="69" name="Line 14">
            <a:extLst>
              <a:ext uri="{FF2B5EF4-FFF2-40B4-BE49-F238E27FC236}">
                <a16:creationId xmlns:a16="http://schemas.microsoft.com/office/drawing/2014/main" id="{FEBA0D9D-A4B5-43C3-8760-538705FEF2A5}"/>
              </a:ext>
            </a:extLst>
          </p:cNvPr>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p>
        </p:txBody>
      </p:sp>
      <p:sp>
        <p:nvSpPr>
          <p:cNvPr id="86" name="Line 16">
            <a:extLst>
              <a:ext uri="{FF2B5EF4-FFF2-40B4-BE49-F238E27FC236}">
                <a16:creationId xmlns:a16="http://schemas.microsoft.com/office/drawing/2014/main" id="{D6FFA94F-ADF6-4884-84AC-616178A61A58}"/>
              </a:ext>
            </a:extLst>
          </p:cNvPr>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p>
        </p:txBody>
      </p:sp>
      <p:sp>
        <p:nvSpPr>
          <p:cNvPr id="93" name="Text Box 7">
            <a:extLst>
              <a:ext uri="{FF2B5EF4-FFF2-40B4-BE49-F238E27FC236}">
                <a16:creationId xmlns:a16="http://schemas.microsoft.com/office/drawing/2014/main" id="{AD12492F-C671-433A-B013-226303B318D5}"/>
              </a:ext>
            </a:extLst>
          </p:cNvPr>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solidFill>
                <a:srgbClr val="000000"/>
              </a:solidFill>
              <a:latin typeface="Arial" charset="0"/>
            </a:endParaRPr>
          </a:p>
        </p:txBody>
      </p:sp>
      <p:sp>
        <p:nvSpPr>
          <p:cNvPr id="94" name="Line 8">
            <a:extLst>
              <a:ext uri="{FF2B5EF4-FFF2-40B4-BE49-F238E27FC236}">
                <a16:creationId xmlns:a16="http://schemas.microsoft.com/office/drawing/2014/main" id="{2ABA6AB8-5F75-4352-8708-C60B94603B18}"/>
              </a:ext>
            </a:extLst>
          </p:cNvPr>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solidFill>
                <a:srgbClr val="000000"/>
              </a:solidFill>
            </a:endParaRPr>
          </a:p>
        </p:txBody>
      </p:sp>
      <p:sp>
        <p:nvSpPr>
          <p:cNvPr id="95" name="Line 12">
            <a:extLst>
              <a:ext uri="{FF2B5EF4-FFF2-40B4-BE49-F238E27FC236}">
                <a16:creationId xmlns:a16="http://schemas.microsoft.com/office/drawing/2014/main" id="{264B5D87-F594-4432-A636-D56156C55801}"/>
              </a:ext>
            </a:extLst>
          </p:cNvPr>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96" name="Line 14">
            <a:extLst>
              <a:ext uri="{FF2B5EF4-FFF2-40B4-BE49-F238E27FC236}">
                <a16:creationId xmlns:a16="http://schemas.microsoft.com/office/drawing/2014/main" id="{60BB3880-4A8C-4DB0-A582-C4DEA27D063B}"/>
              </a:ext>
            </a:extLst>
          </p:cNvPr>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97" name="Line 16">
            <a:extLst>
              <a:ext uri="{FF2B5EF4-FFF2-40B4-BE49-F238E27FC236}">
                <a16:creationId xmlns:a16="http://schemas.microsoft.com/office/drawing/2014/main" id="{5FE27F13-B094-439A-B9C7-B0395B5FF651}"/>
              </a:ext>
            </a:extLst>
          </p:cNvPr>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solidFill>
                <a:srgbClr val="000000"/>
              </a:solidFill>
            </a:endParaRPr>
          </a:p>
        </p:txBody>
      </p:sp>
      <p:sp>
        <p:nvSpPr>
          <p:cNvPr id="98" name="Text Box 7">
            <a:extLst>
              <a:ext uri="{FF2B5EF4-FFF2-40B4-BE49-F238E27FC236}">
                <a16:creationId xmlns:a16="http://schemas.microsoft.com/office/drawing/2014/main" id="{BD2CE72E-D1D6-44E1-9EE6-C10A45114AB9}"/>
              </a:ext>
            </a:extLst>
          </p:cNvPr>
          <p:cNvSpPr txBox="1">
            <a:spLocks noChangeArrowheads="1"/>
          </p:cNvSpPr>
          <p:nvPr/>
        </p:nvSpPr>
        <p:spPr bwMode="auto">
          <a:xfrm>
            <a:off x="1127125" y="5174032"/>
            <a:ext cx="184150" cy="381397"/>
          </a:xfrm>
          <a:prstGeom prst="rect">
            <a:avLst/>
          </a:prstGeom>
          <a:noFill/>
          <a:ln w="9525">
            <a:noFill/>
            <a:miter lim="800000"/>
            <a:headEnd/>
            <a:tailEnd/>
          </a:ln>
        </p:spPr>
        <p:txBody>
          <a:bodyPr wrap="none">
            <a:spAutoFit/>
          </a:bodyPr>
          <a:lstStyle/>
          <a:p>
            <a:endParaRPr lang="en-US" altLang="en-US" sz="1800">
              <a:solidFill>
                <a:srgbClr val="000000"/>
              </a:solidFill>
              <a:latin typeface="Arial" charset="0"/>
            </a:endParaRPr>
          </a:p>
        </p:txBody>
      </p:sp>
      <p:sp>
        <p:nvSpPr>
          <p:cNvPr id="99" name="Line 8">
            <a:extLst>
              <a:ext uri="{FF2B5EF4-FFF2-40B4-BE49-F238E27FC236}">
                <a16:creationId xmlns:a16="http://schemas.microsoft.com/office/drawing/2014/main" id="{004EA74A-D29F-4C8F-AC97-93348A68A4B9}"/>
              </a:ext>
            </a:extLst>
          </p:cNvPr>
          <p:cNvSpPr>
            <a:spLocks noChangeShapeType="1"/>
          </p:cNvSpPr>
          <p:nvPr/>
        </p:nvSpPr>
        <p:spPr bwMode="auto">
          <a:xfrm>
            <a:off x="152400" y="1331983"/>
            <a:ext cx="1487488" cy="0"/>
          </a:xfrm>
          <a:prstGeom prst="line">
            <a:avLst/>
          </a:prstGeom>
          <a:noFill/>
          <a:ln w="9525">
            <a:noFill/>
            <a:round/>
            <a:headEnd/>
            <a:tailEnd/>
          </a:ln>
        </p:spPr>
        <p:txBody>
          <a:bodyPr wrap="none"/>
          <a:lstStyle/>
          <a:p>
            <a:endParaRPr lang="en-US">
              <a:solidFill>
                <a:srgbClr val="000000"/>
              </a:solidFill>
            </a:endParaRPr>
          </a:p>
        </p:txBody>
      </p:sp>
      <p:sp>
        <p:nvSpPr>
          <p:cNvPr id="100" name="Line 12">
            <a:extLst>
              <a:ext uri="{FF2B5EF4-FFF2-40B4-BE49-F238E27FC236}">
                <a16:creationId xmlns:a16="http://schemas.microsoft.com/office/drawing/2014/main" id="{21191EBA-1616-49B4-BD8E-5F107C025B03}"/>
              </a:ext>
            </a:extLst>
          </p:cNvPr>
          <p:cNvSpPr>
            <a:spLocks noChangeShapeType="1"/>
          </p:cNvSpPr>
          <p:nvPr/>
        </p:nvSpPr>
        <p:spPr bwMode="auto">
          <a:xfrm>
            <a:off x="1639889"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101" name="Line 14">
            <a:extLst>
              <a:ext uri="{FF2B5EF4-FFF2-40B4-BE49-F238E27FC236}">
                <a16:creationId xmlns:a16="http://schemas.microsoft.com/office/drawing/2014/main" id="{DD4E87BD-F655-473F-B52B-74D4F3F5FB7E}"/>
              </a:ext>
            </a:extLst>
          </p:cNvPr>
          <p:cNvSpPr>
            <a:spLocks noChangeShapeType="1"/>
          </p:cNvSpPr>
          <p:nvPr/>
        </p:nvSpPr>
        <p:spPr bwMode="auto">
          <a:xfrm>
            <a:off x="3198814" y="1331983"/>
            <a:ext cx="1558925" cy="0"/>
          </a:xfrm>
          <a:prstGeom prst="line">
            <a:avLst/>
          </a:prstGeom>
          <a:noFill/>
          <a:ln w="9525">
            <a:noFill/>
            <a:round/>
            <a:headEnd/>
            <a:tailEnd/>
          </a:ln>
        </p:spPr>
        <p:txBody>
          <a:bodyPr wrap="none"/>
          <a:lstStyle/>
          <a:p>
            <a:endParaRPr lang="en-US">
              <a:solidFill>
                <a:srgbClr val="000000"/>
              </a:solidFill>
            </a:endParaRPr>
          </a:p>
        </p:txBody>
      </p:sp>
      <p:sp>
        <p:nvSpPr>
          <p:cNvPr id="102" name="Line 16">
            <a:extLst>
              <a:ext uri="{FF2B5EF4-FFF2-40B4-BE49-F238E27FC236}">
                <a16:creationId xmlns:a16="http://schemas.microsoft.com/office/drawing/2014/main" id="{2454E0AB-C3D9-4160-8F83-62C549B61ACF}"/>
              </a:ext>
            </a:extLst>
          </p:cNvPr>
          <p:cNvSpPr>
            <a:spLocks noChangeShapeType="1"/>
          </p:cNvSpPr>
          <p:nvPr/>
        </p:nvSpPr>
        <p:spPr bwMode="auto">
          <a:xfrm>
            <a:off x="4757739" y="1331983"/>
            <a:ext cx="1557337" cy="0"/>
          </a:xfrm>
          <a:prstGeom prst="line">
            <a:avLst/>
          </a:prstGeom>
          <a:noFill/>
          <a:ln w="9525">
            <a:noFill/>
            <a:round/>
            <a:headEnd/>
            <a:tailEnd/>
          </a:ln>
        </p:spPr>
        <p:txBody>
          <a:bodyPr wrap="none"/>
          <a:lstStyle/>
          <a:p>
            <a:endParaRPr lang="en-US">
              <a:solidFill>
                <a:srgbClr val="00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26517</TotalTime>
  <Words>1974</Words>
  <Application>Microsoft Office PowerPoint</Application>
  <PresentationFormat>Custom</PresentationFormat>
  <Paragraphs>1510</Paragraphs>
  <Slides>24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5" baseType="lpstr">
      <vt:lpstr>ＭＳ 明朝</vt:lpstr>
      <vt:lpstr>ＭＳ Ｐゴシック</vt:lpstr>
      <vt:lpstr>SimSun</vt:lpstr>
      <vt:lpstr>Arial</vt:lpstr>
      <vt:lpstr>Calibri</vt:lpstr>
      <vt:lpstr>Cambria</vt:lpstr>
      <vt:lpstr>Times New Roman</vt:lpstr>
      <vt:lpstr>Wingdings</vt:lpstr>
      <vt:lpstr>Default Design</vt:lpstr>
      <vt:lpstr>Image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United Nations</dc:creator>
  <cp:lastModifiedBy>Nancy Muyal Beylus</cp:lastModifiedBy>
  <cp:revision>1277</cp:revision>
  <cp:lastPrinted>2018-05-11T16:16:01Z</cp:lastPrinted>
  <dcterms:created xsi:type="dcterms:W3CDTF">2012-05-13T19:46:12Z</dcterms:created>
  <dcterms:modified xsi:type="dcterms:W3CDTF">2019-05-02T18:04:01Z</dcterms:modified>
</cp:coreProperties>
</file>